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8" r:id="rId1"/>
  </p:sldMasterIdLst>
  <p:notesMasterIdLst>
    <p:notesMasterId r:id="rId61"/>
  </p:notesMasterIdLst>
  <p:handoutMasterIdLst>
    <p:handoutMasterId r:id="rId62"/>
  </p:handoutMasterIdLst>
  <p:sldIdLst>
    <p:sldId id="301" r:id="rId2"/>
    <p:sldId id="258" r:id="rId3"/>
    <p:sldId id="294" r:id="rId4"/>
    <p:sldId id="302" r:id="rId5"/>
    <p:sldId id="303" r:id="rId6"/>
    <p:sldId id="304" r:id="rId7"/>
    <p:sldId id="295" r:id="rId8"/>
    <p:sldId id="305" r:id="rId9"/>
    <p:sldId id="257" r:id="rId10"/>
    <p:sldId id="256" r:id="rId11"/>
    <p:sldId id="259" r:id="rId12"/>
    <p:sldId id="264" r:id="rId13"/>
    <p:sldId id="260" r:id="rId14"/>
    <p:sldId id="261" r:id="rId15"/>
    <p:sldId id="262" r:id="rId16"/>
    <p:sldId id="263" r:id="rId17"/>
    <p:sldId id="306" r:id="rId18"/>
    <p:sldId id="307" r:id="rId19"/>
    <p:sldId id="308" r:id="rId20"/>
    <p:sldId id="269" r:id="rId21"/>
    <p:sldId id="279" r:id="rId22"/>
    <p:sldId id="280" r:id="rId23"/>
    <p:sldId id="281" r:id="rId24"/>
    <p:sldId id="282" r:id="rId25"/>
    <p:sldId id="283" r:id="rId26"/>
    <p:sldId id="310" r:id="rId27"/>
    <p:sldId id="309" r:id="rId28"/>
    <p:sldId id="312" r:id="rId29"/>
    <p:sldId id="311" r:id="rId30"/>
    <p:sldId id="313" r:id="rId31"/>
    <p:sldId id="324" r:id="rId32"/>
    <p:sldId id="325" r:id="rId33"/>
    <p:sldId id="300" r:id="rId34"/>
    <p:sldId id="314" r:id="rId35"/>
    <p:sldId id="315" r:id="rId36"/>
    <p:sldId id="288" r:id="rId37"/>
    <p:sldId id="289" r:id="rId38"/>
    <p:sldId id="290" r:id="rId39"/>
    <p:sldId id="291" r:id="rId40"/>
    <p:sldId id="292" r:id="rId41"/>
    <p:sldId id="316" r:id="rId42"/>
    <p:sldId id="266" r:id="rId43"/>
    <p:sldId id="267" r:id="rId44"/>
    <p:sldId id="318" r:id="rId45"/>
    <p:sldId id="317" r:id="rId46"/>
    <p:sldId id="319" r:id="rId47"/>
    <p:sldId id="320" r:id="rId48"/>
    <p:sldId id="321" r:id="rId49"/>
    <p:sldId id="322" r:id="rId50"/>
    <p:sldId id="323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93" r:id="rId6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533"/>
    <a:srgbClr val="1B3EC3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20" d="100"/>
          <a:sy n="120" d="100"/>
        </p:scale>
        <p:origin x="-1376" y="-104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6754-D0E8-054C-9FED-7110C5A03874}" type="datetimeFigureOut">
              <a:rPr lang="fr-FR" smtClean="0"/>
              <a:t>28/05/13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3251F-49CC-EF45-95D7-6663FA024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86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10EFD-378E-1F40-AA3F-60ED66F2B700}" type="datetimeFigureOut">
              <a:rPr lang="fr-FR" smtClean="0"/>
              <a:t>28/05/13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E1E34-68C3-3C4D-85E7-460F6770A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30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4547-E7DC-3548-A9A0-A0A9A0E20084}" type="datetime1">
              <a:rPr lang="fr-FR" smtClean="0"/>
              <a:t>28/05/13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C920-F57C-5E45-ACB9-C8B72AF11F66}" type="datetime1">
              <a:rPr lang="fr-FR" smtClean="0"/>
              <a:t>28/05/13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1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3637-4684-2C42-A656-C778526A3EAF}" type="datetime1">
              <a:rPr lang="fr-FR" smtClean="0"/>
              <a:t>28/05/13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2958-D985-E94A-8C9A-52AAA9DDB71F}" type="datetime1">
              <a:rPr lang="fr-FR" smtClean="0"/>
              <a:t>28/05/13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A6A4-EE6A-5F4F-A70F-35B25AB85FCF}" type="datetime1">
              <a:rPr lang="fr-FR" smtClean="0"/>
              <a:t>28/05/13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34AD-0585-2A44-A9A6-6DA31DAE11F4}" type="datetime1">
              <a:rPr lang="fr-FR" smtClean="0"/>
              <a:t>28/05/13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AB06-9709-2B4A-AE4E-D44C70D3C226}" type="datetime1">
              <a:rPr lang="fr-FR" smtClean="0"/>
              <a:t>28/05/13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7F7EA-81AB-1444-A72F-757FC04313DA}" type="datetime1">
              <a:rPr lang="fr-FR" smtClean="0"/>
              <a:t>28/05/13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E4E3-D056-BD40-9F7B-56B1BC1B2FCA}" type="datetime1">
              <a:rPr lang="fr-FR" smtClean="0"/>
              <a:t>28/05/13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55D3-FD1D-2848-A93D-AB07317D7E16}" type="datetime1">
              <a:rPr lang="fr-FR" smtClean="0"/>
              <a:t>28/05/13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 9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ge 14" descr="Sage_Bionetworks_logo.jpg"/>
          <p:cNvPicPr>
            <a:picLocks noChangeAspect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 userDrawn="1"/>
        </p:nvSpPr>
        <p:spPr>
          <a:xfrm>
            <a:off x="73467" y="6352143"/>
            <a:ext cx="2199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FC/Sage/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SysBio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/2013.05.28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7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21.emf"/><Relationship Id="rId5" Type="http://schemas.openxmlformats.org/officeDocument/2006/relationships/oleObject" Target="../embeddings/Microsoft_Equation3.bin"/><Relationship Id="rId6" Type="http://schemas.openxmlformats.org/officeDocument/2006/relationships/image" Target="../media/image22.emf"/><Relationship Id="rId7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42236" y="2858251"/>
            <a:ext cx="46609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High throughput data analysis</a:t>
            </a:r>
          </a:p>
          <a:p>
            <a:pPr algn="ctr"/>
            <a:r>
              <a:rPr lang="en-US" sz="2800" b="1" dirty="0" smtClean="0"/>
              <a:t>Features filtering</a:t>
            </a:r>
            <a:endParaRPr lang="en-US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49" y="4614332"/>
            <a:ext cx="1026551" cy="8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Standard deviations Vs. means (per probe)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2" name="Image 1" descr="Sd_Means_distrib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16010" r="16414" b="11985"/>
          <a:stretch/>
        </p:blipFill>
        <p:spPr>
          <a:xfrm>
            <a:off x="2049250" y="1399250"/>
            <a:ext cx="5040000" cy="44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0" t="16401" r="17332" b="12596"/>
          <a:stretch/>
        </p:blipFill>
        <p:spPr>
          <a:xfrm>
            <a:off x="143613" y="1509094"/>
            <a:ext cx="3600000" cy="319984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37422" y="312960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 ‘white’ probes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89388"/>
              </p:ext>
            </p:extLst>
          </p:nvPr>
        </p:nvGraphicFramePr>
        <p:xfrm>
          <a:off x="4217988" y="3594100"/>
          <a:ext cx="18383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…quation" r:id="rId4" imgW="1041400" imgH="279400" progId="Equation.3">
                  <p:embed/>
                </p:oleObj>
              </mc:Choice>
              <mc:Fallback>
                <p:oleObj name="…quation" r:id="rId4" imgW="1041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988" y="3594100"/>
                        <a:ext cx="1838325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135468" y="1509094"/>
            <a:ext cx="1259200" cy="1919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Eset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5468" y="3429000"/>
            <a:ext cx="1259200" cy="821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Connecteur droit avec flèche 7"/>
          <p:cNvCxnSpPr>
            <a:stCxn id="4" idx="3"/>
            <a:endCxn id="6" idx="1"/>
          </p:cNvCxnSpPr>
          <p:nvPr/>
        </p:nvCxnSpPr>
        <p:spPr>
          <a:xfrm flipV="1">
            <a:off x="6348870" y="3839969"/>
            <a:ext cx="786598" cy="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some non informative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PickedValues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6477" r="17539" b="12280"/>
          <a:stretch/>
        </p:blipFill>
        <p:spPr>
          <a:xfrm>
            <a:off x="1904944" y="1129996"/>
            <a:ext cx="5413485" cy="488588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471213" y="148950"/>
            <a:ext cx="5398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Standard deviations Vs. means (‘white’ 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probes)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1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Lo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0" t="10514" r="17176" b="13064"/>
          <a:stretch/>
        </p:blipFill>
        <p:spPr>
          <a:xfrm>
            <a:off x="3302112" y="1264661"/>
            <a:ext cx="4320000" cy="432867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603295" y="5363914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732452" y="52240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location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852" y="1818294"/>
            <a:ext cx="1259200" cy="1919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Eset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2852" y="3738200"/>
            <a:ext cx="1259200" cy="821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4648" y="92271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471191" y="2953126"/>
            <a:ext cx="83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Probes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8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ounda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16164" r="17539" b="12122"/>
          <a:stretch/>
        </p:blipFill>
        <p:spPr>
          <a:xfrm>
            <a:off x="1883419" y="1108472"/>
            <a:ext cx="5435010" cy="491817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33648" y="1786473"/>
            <a:ext cx="333635" cy="34437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3217957" y="1754184"/>
            <a:ext cx="105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q95 </a:t>
            </a:r>
            <a:r>
              <a:rPr lang="en-US" dirty="0" smtClean="0"/>
              <a:t>dist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5" name="Ellipse 4"/>
          <p:cNvSpPr/>
          <p:nvPr/>
        </p:nvSpPr>
        <p:spPr>
          <a:xfrm>
            <a:off x="2808980" y="1388281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38137" y="12483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threshold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9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9886" r="16812" b="11495"/>
          <a:stretch/>
        </p:blipFill>
        <p:spPr>
          <a:xfrm>
            <a:off x="2001802" y="936287"/>
            <a:ext cx="5150911" cy="50399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Informative probes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whiteProbesLoc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16477" r="18024" b="12437"/>
          <a:stretch/>
        </p:blipFill>
        <p:spPr>
          <a:xfrm>
            <a:off x="1872657" y="1129996"/>
            <a:ext cx="5402722" cy="487512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Non informative 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1745" y="3061859"/>
            <a:ext cx="251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we do better?</a:t>
            </a:r>
            <a:endParaRPr lang="en-US" sz="2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0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election croissante de son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869950"/>
            <a:ext cx="8997950" cy="499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Increasing the radius…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1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CP increasing alpha newCol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1" y="835779"/>
            <a:ext cx="7608896" cy="5231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… increase the samples’ spread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40219" y="124308"/>
            <a:ext cx="146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Main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pic>
        <p:nvPicPr>
          <p:cNvPr id="3" name="Picture 8" descr="whole%2044k%20microarray%20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4" y="2587625"/>
            <a:ext cx="17160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9"/>
          <p:cNvSpPr>
            <a:spLocks noChangeArrowheads="1"/>
          </p:cNvSpPr>
          <p:nvPr/>
        </p:nvSpPr>
        <p:spPr bwMode="auto">
          <a:xfrm rot="5400000">
            <a:off x="21026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 rot="5400000">
            <a:off x="2255044" y="42640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 rot="5400000">
            <a:off x="2026444" y="43402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 rot="5400000">
            <a:off x="18740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 rot="5400000">
            <a:off x="1645444" y="3443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 rot="5400000">
            <a:off x="19502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 rot="5400000">
            <a:off x="12644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 rot="5400000">
            <a:off x="1569244" y="3824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cxnSp>
        <p:nvCxnSpPr>
          <p:cNvPr id="12" name="AutoShape 19"/>
          <p:cNvCxnSpPr>
            <a:cxnSpLocks noChangeShapeType="1"/>
            <a:stCxn id="5" idx="0"/>
            <a:endCxn id="13" idx="1"/>
          </p:cNvCxnSpPr>
          <p:nvPr/>
        </p:nvCxnSpPr>
        <p:spPr bwMode="auto">
          <a:xfrm>
            <a:off x="2331244" y="4302125"/>
            <a:ext cx="427842" cy="22276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4F81BD"/>
            </a:solidFill>
            <a:miter lim="800000"/>
            <a:headEnd/>
            <a:tailEnd type="triangle" w="med" len="med"/>
          </a:ln>
          <a:effectLst>
            <a:prstShdw prst="shdw17" dist="17961" dir="2700000">
              <a:schemeClr val="bg2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2759086" y="4340225"/>
            <a:ext cx="17620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Arial" charset="0"/>
              </a:rPr>
              <a:t>Non </a:t>
            </a: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2759086" y="3730625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cxnSp>
        <p:nvCxnSpPr>
          <p:cNvPr id="15" name="AutoShape 22"/>
          <p:cNvCxnSpPr>
            <a:cxnSpLocks noChangeShapeType="1"/>
            <a:stCxn id="9" idx="6"/>
            <a:endCxn id="14" idx="1"/>
          </p:cNvCxnSpPr>
          <p:nvPr/>
        </p:nvCxnSpPr>
        <p:spPr bwMode="auto">
          <a:xfrm rot="16200000" flipH="1">
            <a:off x="2252013" y="3408218"/>
            <a:ext cx="243404" cy="770742"/>
          </a:xfrm>
          <a:prstGeom prst="bentConnector2">
            <a:avLst/>
          </a:prstGeom>
          <a:noFill/>
          <a:ln w="28575">
            <a:solidFill>
              <a:srgbClr val="FF33CC"/>
            </a:solidFill>
            <a:miter lim="800000"/>
            <a:headEnd/>
            <a:tailEnd type="triangle" w="med" len="med"/>
          </a:ln>
          <a:effectLst>
            <a:prstShdw prst="shdw17" dist="17961" dir="2700000">
              <a:srgbClr val="991F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23"/>
          <p:cNvSpPr>
            <a:spLocks noChangeArrowheads="1"/>
          </p:cNvSpPr>
          <p:nvPr/>
        </p:nvSpPr>
        <p:spPr bwMode="auto">
          <a:xfrm rot="5400000">
            <a:off x="16914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5400000">
            <a:off x="1843882" y="4497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 rot="5400000">
            <a:off x="1615282" y="4573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9" name="Oval 26"/>
          <p:cNvSpPr>
            <a:spLocks noChangeArrowheads="1"/>
          </p:cNvSpPr>
          <p:nvPr/>
        </p:nvSpPr>
        <p:spPr bwMode="auto">
          <a:xfrm rot="5400000">
            <a:off x="14628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 rot="5400000">
            <a:off x="20740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 rot="5400000">
            <a:off x="2226469" y="4878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 rot="5400000">
            <a:off x="1997869" y="4954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3" name="Oval 30"/>
          <p:cNvSpPr>
            <a:spLocks noChangeArrowheads="1"/>
          </p:cNvSpPr>
          <p:nvPr/>
        </p:nvSpPr>
        <p:spPr bwMode="auto">
          <a:xfrm rot="5400000">
            <a:off x="18454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4" name="Oval 31"/>
          <p:cNvSpPr>
            <a:spLocks noChangeArrowheads="1"/>
          </p:cNvSpPr>
          <p:nvPr/>
        </p:nvSpPr>
        <p:spPr bwMode="auto">
          <a:xfrm rot="5400000">
            <a:off x="13104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5" name="Oval 32"/>
          <p:cNvSpPr>
            <a:spLocks noChangeArrowheads="1"/>
          </p:cNvSpPr>
          <p:nvPr/>
        </p:nvSpPr>
        <p:spPr bwMode="auto">
          <a:xfrm rot="5400000">
            <a:off x="1462882" y="48879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6" name="Oval 33"/>
          <p:cNvSpPr>
            <a:spLocks noChangeArrowheads="1"/>
          </p:cNvSpPr>
          <p:nvPr/>
        </p:nvSpPr>
        <p:spPr bwMode="auto">
          <a:xfrm rot="5400000">
            <a:off x="1234282" y="49641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7" name="Oval 34"/>
          <p:cNvSpPr>
            <a:spLocks noChangeArrowheads="1"/>
          </p:cNvSpPr>
          <p:nvPr/>
        </p:nvSpPr>
        <p:spPr bwMode="auto">
          <a:xfrm rot="5400000">
            <a:off x="10818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8" name="Oval 35"/>
          <p:cNvSpPr>
            <a:spLocks noChangeArrowheads="1"/>
          </p:cNvSpPr>
          <p:nvPr/>
        </p:nvSpPr>
        <p:spPr bwMode="auto">
          <a:xfrm rot="5400000">
            <a:off x="10993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9" name="Oval 36"/>
          <p:cNvSpPr>
            <a:spLocks noChangeArrowheads="1"/>
          </p:cNvSpPr>
          <p:nvPr/>
        </p:nvSpPr>
        <p:spPr bwMode="auto">
          <a:xfrm rot="5400000">
            <a:off x="1251744" y="41751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 rot="5400000">
            <a:off x="1023144" y="42513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1" name="Oval 38"/>
          <p:cNvSpPr>
            <a:spLocks noChangeArrowheads="1"/>
          </p:cNvSpPr>
          <p:nvPr/>
        </p:nvSpPr>
        <p:spPr bwMode="auto">
          <a:xfrm rot="5400000">
            <a:off x="8707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2" name="Oval 39"/>
          <p:cNvSpPr>
            <a:spLocks noChangeArrowheads="1"/>
          </p:cNvSpPr>
          <p:nvPr/>
        </p:nvSpPr>
        <p:spPr bwMode="auto">
          <a:xfrm rot="5400000">
            <a:off x="10691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3" name="Oval 40"/>
          <p:cNvSpPr>
            <a:spLocks noChangeArrowheads="1"/>
          </p:cNvSpPr>
          <p:nvPr/>
        </p:nvSpPr>
        <p:spPr bwMode="auto">
          <a:xfrm rot="5400000">
            <a:off x="1221582" y="33512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4" name="Oval 41"/>
          <p:cNvSpPr>
            <a:spLocks noChangeArrowheads="1"/>
          </p:cNvSpPr>
          <p:nvPr/>
        </p:nvSpPr>
        <p:spPr bwMode="auto">
          <a:xfrm rot="5400000">
            <a:off x="992982" y="34274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5" name="Oval 42"/>
          <p:cNvSpPr>
            <a:spLocks noChangeArrowheads="1"/>
          </p:cNvSpPr>
          <p:nvPr/>
        </p:nvSpPr>
        <p:spPr bwMode="auto">
          <a:xfrm rot="5400000">
            <a:off x="8405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6" name="Oval 43"/>
          <p:cNvSpPr>
            <a:spLocks noChangeArrowheads="1"/>
          </p:cNvSpPr>
          <p:nvPr/>
        </p:nvSpPr>
        <p:spPr bwMode="auto">
          <a:xfrm rot="5400000">
            <a:off x="14612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7" name="Oval 44"/>
          <p:cNvSpPr>
            <a:spLocks noChangeArrowheads="1"/>
          </p:cNvSpPr>
          <p:nvPr/>
        </p:nvSpPr>
        <p:spPr bwMode="auto">
          <a:xfrm rot="5400000">
            <a:off x="1613694" y="30289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8" name="Oval 45"/>
          <p:cNvSpPr>
            <a:spLocks noChangeArrowheads="1"/>
          </p:cNvSpPr>
          <p:nvPr/>
        </p:nvSpPr>
        <p:spPr bwMode="auto">
          <a:xfrm rot="5400000">
            <a:off x="1385094" y="3105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9" name="Oval 46"/>
          <p:cNvSpPr>
            <a:spLocks noChangeArrowheads="1"/>
          </p:cNvSpPr>
          <p:nvPr/>
        </p:nvSpPr>
        <p:spPr bwMode="auto">
          <a:xfrm rot="5400000">
            <a:off x="12326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0" name="Oval 47"/>
          <p:cNvSpPr>
            <a:spLocks noChangeArrowheads="1"/>
          </p:cNvSpPr>
          <p:nvPr/>
        </p:nvSpPr>
        <p:spPr bwMode="auto">
          <a:xfrm rot="5400000">
            <a:off x="20550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1" name="Oval 48"/>
          <p:cNvSpPr>
            <a:spLocks noChangeArrowheads="1"/>
          </p:cNvSpPr>
          <p:nvPr/>
        </p:nvSpPr>
        <p:spPr bwMode="auto">
          <a:xfrm rot="5400000">
            <a:off x="2207419" y="325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2" name="Oval 49"/>
          <p:cNvSpPr>
            <a:spLocks noChangeArrowheads="1"/>
          </p:cNvSpPr>
          <p:nvPr/>
        </p:nvSpPr>
        <p:spPr bwMode="auto">
          <a:xfrm rot="5400000">
            <a:off x="1978819" y="332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3" name="Oval 50"/>
          <p:cNvSpPr>
            <a:spLocks noChangeArrowheads="1"/>
          </p:cNvSpPr>
          <p:nvPr/>
        </p:nvSpPr>
        <p:spPr bwMode="auto">
          <a:xfrm rot="5400000">
            <a:off x="18264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4" name="Oval 51"/>
          <p:cNvSpPr>
            <a:spLocks noChangeArrowheads="1"/>
          </p:cNvSpPr>
          <p:nvPr/>
        </p:nvSpPr>
        <p:spPr bwMode="auto">
          <a:xfrm rot="5400000">
            <a:off x="1305719" y="4037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5" name="Oval 52"/>
          <p:cNvSpPr>
            <a:spLocks noChangeArrowheads="1"/>
          </p:cNvSpPr>
          <p:nvPr/>
        </p:nvSpPr>
        <p:spPr bwMode="auto">
          <a:xfrm rot="5400000">
            <a:off x="16105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6" name="Oval 53"/>
          <p:cNvSpPr>
            <a:spLocks noChangeArrowheads="1"/>
          </p:cNvSpPr>
          <p:nvPr/>
        </p:nvSpPr>
        <p:spPr bwMode="auto">
          <a:xfrm rot="5400000">
            <a:off x="9247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7" name="Oval 54"/>
          <p:cNvSpPr>
            <a:spLocks noChangeArrowheads="1"/>
          </p:cNvSpPr>
          <p:nvPr/>
        </p:nvSpPr>
        <p:spPr bwMode="auto">
          <a:xfrm rot="5400000">
            <a:off x="1229519" y="4418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8" name="Oval 55"/>
          <p:cNvSpPr>
            <a:spLocks noChangeArrowheads="1"/>
          </p:cNvSpPr>
          <p:nvPr/>
        </p:nvSpPr>
        <p:spPr bwMode="auto">
          <a:xfrm rot="5400000">
            <a:off x="1727994" y="4679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9" name="Oval 56"/>
          <p:cNvSpPr>
            <a:spLocks noChangeArrowheads="1"/>
          </p:cNvSpPr>
          <p:nvPr/>
        </p:nvSpPr>
        <p:spPr bwMode="auto">
          <a:xfrm rot="5400000">
            <a:off x="20327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0" name="Oval 57"/>
          <p:cNvSpPr>
            <a:spLocks noChangeArrowheads="1"/>
          </p:cNvSpPr>
          <p:nvPr/>
        </p:nvSpPr>
        <p:spPr bwMode="auto">
          <a:xfrm rot="5400000">
            <a:off x="13469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1" name="Oval 58"/>
          <p:cNvSpPr>
            <a:spLocks noChangeArrowheads="1"/>
          </p:cNvSpPr>
          <p:nvPr/>
        </p:nvSpPr>
        <p:spPr bwMode="auto">
          <a:xfrm rot="5400000">
            <a:off x="1651794" y="5060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362547" y="20860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6691659" y="22384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5335232" y="3105150"/>
            <a:ext cx="3603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Reduce the variable (probes) space.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Multiple </a:t>
            </a:r>
            <a:r>
              <a:rPr lang="en-US" b="1" dirty="0" smtClean="0"/>
              <a:t>hypothesis testing</a:t>
            </a:r>
            <a:r>
              <a:rPr lang="en-US" b="1" dirty="0" smtClean="0"/>
              <a:t>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Improve the signatures.</a:t>
            </a:r>
            <a:endParaRPr lang="en-US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2059507" y="1122731"/>
            <a:ext cx="515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Microarrays contain information, but not only.</a:t>
            </a:r>
          </a:p>
          <a:p>
            <a:pPr algn="ctr"/>
            <a:r>
              <a:rPr lang="en-US" b="1" dirty="0" smtClean="0"/>
              <a:t>People generally apply filters before analyzing data.</a:t>
            </a:r>
            <a:endParaRPr lang="en-US" b="1" dirty="0"/>
          </a:p>
        </p:txBody>
      </p:sp>
      <p:sp>
        <p:nvSpPr>
          <p:cNvPr id="57" name="Espace réservé du numéro de diapositive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formationCurve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16006" r="18146" b="12907"/>
          <a:stretch/>
        </p:blipFill>
        <p:spPr>
          <a:xfrm>
            <a:off x="4328485" y="1772514"/>
            <a:ext cx="4645415" cy="421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7676556" y="909000"/>
            <a:ext cx="14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Lee data set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Using information curve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Image 4" descr="PCAonSelectio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9" t="5022" r="12201" b="6474"/>
          <a:stretch/>
        </p:blipFill>
        <p:spPr>
          <a:xfrm>
            <a:off x="1020567" y="909000"/>
            <a:ext cx="260284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4726446" y="1399893"/>
            <a:ext cx="3779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Trace of </a:t>
            </a:r>
            <a:r>
              <a:rPr lang="en-US" sz="1600" b="1" dirty="0" err="1" smtClean="0"/>
              <a:t>cov</a:t>
            </a:r>
            <a:r>
              <a:rPr lang="en-US" sz="1600" b="1" dirty="0" smtClean="0"/>
              <a:t> matrix according to threshold</a:t>
            </a:r>
            <a:endParaRPr lang="en-US" sz="1600" b="1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al_SdevMeans_box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08" y="976386"/>
            <a:ext cx="5040000" cy="504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2670" y="976386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Lee </a:t>
            </a:r>
            <a:r>
              <a:rPr lang="en-US" b="1" dirty="0" smtClean="0"/>
              <a:t>data set</a:t>
            </a:r>
            <a:endParaRPr lang="en-US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89358" y="2337933"/>
            <a:ext cx="208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2500 ‘white’ probes</a:t>
            </a:r>
            <a:endParaRPr lang="en-US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015602"/>
              </p:ext>
            </p:extLst>
          </p:nvPr>
        </p:nvGraphicFramePr>
        <p:xfrm>
          <a:off x="2971166" y="2687758"/>
          <a:ext cx="18383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…quation" r:id="rId3" imgW="1041400" imgH="279400" progId="Equation.3">
                  <p:embed/>
                </p:oleObj>
              </mc:Choice>
              <mc:Fallback>
                <p:oleObj name="…quation" r:id="rId3" imgW="1041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166" y="2687758"/>
                        <a:ext cx="1838325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732096" y="1038983"/>
            <a:ext cx="3081277" cy="23900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Original data 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32096" y="3427812"/>
            <a:ext cx="3081277" cy="1022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5" name="Grouper 94"/>
          <p:cNvGrpSpPr/>
          <p:nvPr/>
        </p:nvGrpSpPr>
        <p:grpSpPr>
          <a:xfrm flipV="1">
            <a:off x="5719040" y="4431003"/>
            <a:ext cx="3094333" cy="126127"/>
            <a:chOff x="4572000" y="4429244"/>
            <a:chExt cx="3094333" cy="277489"/>
          </a:xfrm>
        </p:grpSpPr>
        <p:sp>
          <p:nvSpPr>
            <p:cNvPr id="6" name="Rectangle 5"/>
            <p:cNvSpPr/>
            <p:nvPr/>
          </p:nvSpPr>
          <p:spPr>
            <a:xfrm>
              <a:off x="4572000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0131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8177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1544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11088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086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3063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40404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5017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995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er 89"/>
          <p:cNvGrpSpPr/>
          <p:nvPr/>
        </p:nvGrpSpPr>
        <p:grpSpPr>
          <a:xfrm flipV="1">
            <a:off x="5713738" y="5233183"/>
            <a:ext cx="3094333" cy="126127"/>
            <a:chOff x="4581960" y="5709294"/>
            <a:chExt cx="3094333" cy="277489"/>
          </a:xfrm>
        </p:grpSpPr>
        <p:sp>
          <p:nvSpPr>
            <p:cNvPr id="17" name="Rectangle 16"/>
            <p:cNvSpPr/>
            <p:nvPr/>
          </p:nvSpPr>
          <p:spPr>
            <a:xfrm>
              <a:off x="4581960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1127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91732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0150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21048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3082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40592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5036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6013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6991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er 88"/>
          <p:cNvGrpSpPr/>
          <p:nvPr/>
        </p:nvGrpSpPr>
        <p:grpSpPr>
          <a:xfrm flipV="1">
            <a:off x="5713738" y="5349973"/>
            <a:ext cx="3094333" cy="126127"/>
            <a:chOff x="4580050" y="6016004"/>
            <a:chExt cx="3094333" cy="277489"/>
          </a:xfrm>
        </p:grpSpPr>
        <p:sp>
          <p:nvSpPr>
            <p:cNvPr id="27" name="Rectangle 26"/>
            <p:cNvSpPr/>
            <p:nvPr/>
          </p:nvSpPr>
          <p:spPr>
            <a:xfrm>
              <a:off x="4580050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0936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89822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9594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19138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2891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38682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8454" y="601600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5822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800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4" name="Grouper 93"/>
          <p:cNvGrpSpPr/>
          <p:nvPr/>
        </p:nvGrpSpPr>
        <p:grpSpPr>
          <a:xfrm flipV="1">
            <a:off x="5719040" y="4559663"/>
            <a:ext cx="3094333" cy="126127"/>
            <a:chOff x="4581960" y="4724084"/>
            <a:chExt cx="3094333" cy="277489"/>
          </a:xfrm>
        </p:grpSpPr>
        <p:sp>
          <p:nvSpPr>
            <p:cNvPr id="37" name="Rectangle 36"/>
            <p:cNvSpPr/>
            <p:nvPr/>
          </p:nvSpPr>
          <p:spPr>
            <a:xfrm>
              <a:off x="4581960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11276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173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0150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21048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3082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059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5036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60136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991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 flipV="1">
            <a:off x="5713738" y="5451716"/>
            <a:ext cx="3094333" cy="126127"/>
            <a:chOff x="4587259" y="6248317"/>
            <a:chExt cx="3094333" cy="277489"/>
          </a:xfrm>
        </p:grpSpPr>
        <p:sp>
          <p:nvSpPr>
            <p:cNvPr id="47" name="Rectangle 46"/>
            <p:cNvSpPr/>
            <p:nvPr/>
          </p:nvSpPr>
          <p:spPr>
            <a:xfrm>
              <a:off x="4587259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16575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897031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06803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26347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3611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45891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55663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65435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7520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 flipV="1">
            <a:off x="5713738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6643054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flipV="1">
            <a:off x="6023510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6333282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flipV="1">
            <a:off x="6952826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flipV="1">
            <a:off x="7262598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flipV="1">
            <a:off x="7572370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flipV="1">
            <a:off x="7882142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flipV="1">
            <a:off x="8191914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 flipV="1">
            <a:off x="8501688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 flipV="1">
            <a:off x="5719040" y="469023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 flipV="1">
            <a:off x="664835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flipV="1">
            <a:off x="6028812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 flipV="1">
            <a:off x="6338584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flipV="1">
            <a:off x="6958128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 flipV="1">
            <a:off x="726790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flipV="1">
            <a:off x="7577672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flipV="1">
            <a:off x="7887444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 flipV="1">
            <a:off x="819721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V="1">
            <a:off x="850699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5719040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flipV="1">
            <a:off x="6648356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flipV="1">
            <a:off x="602881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 flipV="1">
            <a:off x="6338584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 flipV="1">
            <a:off x="6958128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 flipV="1">
            <a:off x="726790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flipV="1">
            <a:off x="757767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flipV="1">
            <a:off x="7887444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 flipV="1">
            <a:off x="8197216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850699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flipV="1">
            <a:off x="5717130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flipV="1">
            <a:off x="6646446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flipV="1">
            <a:off x="6026902" y="495942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flipV="1">
            <a:off x="6336674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flipV="1">
            <a:off x="6956218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flipV="1">
            <a:off x="726599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 flipV="1">
            <a:off x="7575762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 flipV="1">
            <a:off x="7885534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 flipV="1">
            <a:off x="8195306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 flipV="1">
            <a:off x="850508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 flipV="1">
            <a:off x="5715434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 flipV="1">
            <a:off x="6644750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 flipV="1">
            <a:off x="6025206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V="1">
            <a:off x="6334978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 flipV="1">
            <a:off x="6954522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7264294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 flipV="1">
            <a:off x="7574066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 flipV="1">
            <a:off x="7883838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flipV="1">
            <a:off x="8193610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 flipV="1">
            <a:off x="8503384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2109937" y="397464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</a:t>
            </a:r>
            <a:r>
              <a:rPr lang="en-US" b="1" dirty="0" smtClean="0"/>
              <a:t>500 </a:t>
            </a:r>
            <a:r>
              <a:rPr lang="en-US" b="1" dirty="0" smtClean="0"/>
              <a:t>‘significant’ probes</a:t>
            </a:r>
            <a:endParaRPr lang="en-US" b="1" dirty="0"/>
          </a:p>
        </p:txBody>
      </p:sp>
      <p:graphicFrame>
        <p:nvGraphicFramePr>
          <p:cNvPr id="120" name="Obje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356517"/>
              </p:ext>
            </p:extLst>
          </p:nvPr>
        </p:nvGraphicFramePr>
        <p:xfrm>
          <a:off x="1485295" y="4372406"/>
          <a:ext cx="345281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…quation" r:id="rId5" imgW="1955800" imgH="584200" progId="Equation.3">
                  <p:embed/>
                </p:oleObj>
              </mc:Choice>
              <mc:Fallback>
                <p:oleObj name="…quation" r:id="rId5" imgW="1955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85295" y="4372406"/>
                        <a:ext cx="3452812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ZoneTexte 12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simulated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2826310" y="1754388"/>
            <a:ext cx="210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Probes simulation</a:t>
            </a:r>
            <a:endParaRPr lang="en-US" sz="2000" b="1" dirty="0"/>
          </a:p>
        </p:txBody>
      </p:sp>
      <p:pic>
        <p:nvPicPr>
          <p:cNvPr id="122" name="Image 121" descr="real_SdevMeans_boxp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" y="971042"/>
            <a:ext cx="2451426" cy="2451426"/>
          </a:xfrm>
          <a:prstGeom prst="rect">
            <a:avLst/>
          </a:prstGeom>
        </p:spPr>
      </p:pic>
      <p:cxnSp>
        <p:nvCxnSpPr>
          <p:cNvPr id="87" name="Connecteur en angle 86"/>
          <p:cNvCxnSpPr>
            <a:stCxn id="3" idx="3"/>
            <a:endCxn id="5" idx="1"/>
          </p:cNvCxnSpPr>
          <p:nvPr/>
        </p:nvCxnSpPr>
        <p:spPr>
          <a:xfrm>
            <a:off x="4809491" y="2934614"/>
            <a:ext cx="922605" cy="10043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en angle 122"/>
          <p:cNvCxnSpPr>
            <a:stCxn id="120" idx="3"/>
            <a:endCxn id="97" idx="1"/>
          </p:cNvCxnSpPr>
          <p:nvPr/>
        </p:nvCxnSpPr>
        <p:spPr>
          <a:xfrm>
            <a:off x="4938107" y="4889137"/>
            <a:ext cx="779023" cy="133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Espace réservé du numéro de diapositive 1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0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probes: 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11" name="Image 10" descr="Lee_ScatPLot_addedProb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51" y="909000"/>
            <a:ext cx="672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6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3" name="Image 2" descr="Lee_PairsPlot_addedProb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5" y="909000"/>
            <a:ext cx="672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2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9482" y="1055024"/>
            <a:ext cx="3651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Multiple testing procedure</a:t>
            </a:r>
          </a:p>
          <a:p>
            <a:pPr algn="ctr"/>
            <a:r>
              <a:rPr lang="en-US" sz="2000" b="1" dirty="0" smtClean="0"/>
              <a:t>Adenocarcinomas Vs. </a:t>
            </a:r>
            <a:r>
              <a:rPr lang="en-US" sz="2000" b="1" dirty="0" smtClean="0"/>
              <a:t>Squamous</a:t>
            </a:r>
            <a:endParaRPr lang="en-US" sz="2000" b="1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Differentially expressed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Image 4" descr="Lee_Signatures_on_pcaProb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4842573" y="918944"/>
            <a:ext cx="4132941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78657"/>
              </p:ext>
            </p:extLst>
          </p:nvPr>
        </p:nvGraphicFramePr>
        <p:xfrm>
          <a:off x="79378" y="2348659"/>
          <a:ext cx="4627114" cy="212529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13557"/>
                <a:gridCol w="2313557"/>
              </a:tblGrid>
              <a:tr h="53132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mt.maxT</a:t>
                      </a:r>
                      <a:r>
                        <a:rPr lang="en-US" dirty="0" smtClean="0"/>
                        <a:t>: 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Vs. </a:t>
                      </a:r>
                      <a:r>
                        <a:rPr lang="en-US" dirty="0" err="1" smtClean="0"/>
                        <a:t>Adk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adjp</a:t>
                      </a:r>
                      <a:r>
                        <a:rPr lang="en-US" dirty="0" smtClean="0"/>
                        <a:t>&lt;1e-3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Signature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3517 of 60743 (5.79%)</a:t>
                      </a:r>
                      <a:endParaRPr lang="en-US" dirty="0"/>
                    </a:p>
                  </a:txBody>
                  <a:tcPr anchor="ctr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added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of 5467 (0%)</a:t>
                      </a:r>
                      <a:endParaRPr lang="en-US" dirty="0"/>
                    </a:p>
                  </a:txBody>
                  <a:tcPr anchor="ctr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added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563 of 601 (93.68%)</a:t>
                      </a:r>
                      <a:endParaRPr 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Filtering_effect_diffCu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8" y="1269000"/>
            <a:ext cx="4320000" cy="4320000"/>
          </a:xfrm>
          <a:prstGeom prst="rect">
            <a:avLst/>
          </a:prstGeom>
        </p:spPr>
      </p:pic>
      <p:pic>
        <p:nvPicPr>
          <p:cNvPr id="3" name="Image 2" descr="Lee_informationCur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18"/>
            <a:ext cx="3787439" cy="25249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244497" y="18484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5%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127628" y="3229850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27628" y="4478002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PCA-based filtering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17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VarSelectionEff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81" y="920340"/>
            <a:ext cx="672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Variance-based filtering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SelectedRan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611"/>
            <a:ext cx="9144000" cy="4572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35969" y="903995"/>
            <a:ext cx="44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number of probes as PCA filtering at 5%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Random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88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SelectedByPC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65" y="806412"/>
            <a:ext cx="5040000" cy="2520000"/>
          </a:xfrm>
          <a:prstGeom prst="rect">
            <a:avLst/>
          </a:prstGeom>
        </p:spPr>
      </p:pic>
      <p:pic>
        <p:nvPicPr>
          <p:cNvPr id="3" name="Image 2" descr="Lee_SelectedByV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65" y="3429000"/>
            <a:ext cx="5040000" cy="2520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83491" y="2097941"/>
            <a:ext cx="197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PCA-filtering at 5%</a:t>
            </a:r>
            <a:endParaRPr lang="en-US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283491" y="3878367"/>
            <a:ext cx="278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Variance-filtering:</a:t>
            </a:r>
          </a:p>
          <a:p>
            <a:pPr algn="just"/>
            <a:r>
              <a:rPr lang="en-US" dirty="0" smtClean="0"/>
              <a:t>Cut off such that the same number of probes are selected, </a:t>
            </a:r>
            <a:r>
              <a:rPr lang="en-US" i="1" dirty="0" smtClean="0"/>
              <a:t>q53, s</a:t>
            </a:r>
            <a:r>
              <a:rPr lang="en-US" i="1" baseline="30000" dirty="0" smtClean="0"/>
              <a:t>2 </a:t>
            </a:r>
            <a:r>
              <a:rPr lang="en-US" i="1" dirty="0" smtClean="0"/>
              <a:t>&gt; 0.45</a:t>
            </a:r>
            <a:endParaRPr lang="en-US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Filtering methods: effect on signature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29347" y="124308"/>
            <a:ext cx="2275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‘State of the art’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16027" y="1335413"/>
            <a:ext cx="8648521" cy="339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Commonly used methods: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Probes for which at least p% of samples have a signal &gt; </a:t>
            </a:r>
            <a:r>
              <a:rPr lang="en-US" dirty="0" smtClean="0"/>
              <a:t>threshold </a:t>
            </a:r>
            <a:r>
              <a:rPr lang="en-US" dirty="0"/>
              <a:t>(but what threshold?)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Mean of signal &gt; threshold (but what threshold?)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Variance </a:t>
            </a:r>
            <a:r>
              <a:rPr lang="en-US" dirty="0" smtClean="0"/>
              <a:t>of signal &gt; </a:t>
            </a:r>
            <a:r>
              <a:rPr lang="en-US" dirty="0"/>
              <a:t>threshold (but what threshold?)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Methods combining mean and variance (</a:t>
            </a:r>
            <a:r>
              <a:rPr lang="en-US" dirty="0" err="1" smtClean="0"/>
              <a:t>Marczyk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2013)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Bayesian approach (</a:t>
            </a:r>
            <a:r>
              <a:rPr lang="en-US" dirty="0" err="1" smtClean="0"/>
              <a:t>Talloen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2007, FARMS R package)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Principal Components Analysis </a:t>
            </a:r>
            <a:r>
              <a:rPr lang="en-US" dirty="0" smtClean="0"/>
              <a:t>(Lu </a:t>
            </a:r>
            <a:r>
              <a:rPr lang="en-US" i="1" dirty="0" smtClean="0"/>
              <a:t>et al.</a:t>
            </a:r>
            <a:r>
              <a:rPr lang="en-US" dirty="0" smtClean="0"/>
              <a:t> Nucleic acid Research 2011)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8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vennDiagram_glob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38" y="1500136"/>
            <a:ext cx="4320000" cy="432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390557" y="1023845"/>
            <a:ext cx="242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Sq</a:t>
            </a:r>
            <a:r>
              <a:rPr lang="en-US" b="1" dirty="0" smtClean="0"/>
              <a:t> Vs. </a:t>
            </a:r>
            <a:r>
              <a:rPr lang="en-US" b="1" dirty="0" err="1" smtClean="0"/>
              <a:t>Adk</a:t>
            </a:r>
            <a:r>
              <a:rPr lang="en-US" b="1" dirty="0" smtClean="0"/>
              <a:t>, </a:t>
            </a:r>
            <a:r>
              <a:rPr lang="en-US" b="1" dirty="0" err="1" smtClean="0"/>
              <a:t>adj.p</a:t>
            </a:r>
            <a:r>
              <a:rPr lang="en-US" b="1" dirty="0" smtClean="0"/>
              <a:t> &lt; 1e-3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Mt.maxT</a:t>
            </a:r>
            <a:r>
              <a:rPr lang="en-US" sz="2000" b="1" dirty="0" smtClean="0">
                <a:solidFill>
                  <a:srgbClr val="D9D9D9"/>
                </a:solidFill>
              </a:rPr>
              <a:t> results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ee_Signatures_on_MS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62" y="909000"/>
            <a:ext cx="6720000" cy="504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MS plot probes location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34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82" y="919856"/>
            <a:ext cx="5163429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Talloen</a:t>
            </a:r>
            <a:r>
              <a:rPr lang="en-US" sz="2000" b="1" dirty="0" smtClean="0">
                <a:solidFill>
                  <a:srgbClr val="D9D9D9"/>
                </a:solidFill>
              </a:rPr>
              <a:t> </a:t>
            </a:r>
            <a:r>
              <a:rPr lang="en-US" sz="2000" b="1" i="1" dirty="0" smtClean="0">
                <a:solidFill>
                  <a:srgbClr val="D9D9D9"/>
                </a:solidFill>
              </a:rPr>
              <a:t>et al.</a:t>
            </a:r>
            <a:r>
              <a:rPr lang="en-US" sz="2000" b="1" dirty="0" smtClean="0">
                <a:solidFill>
                  <a:srgbClr val="D9D9D9"/>
                </a:solidFill>
              </a:rPr>
              <a:t>, </a:t>
            </a:r>
            <a:r>
              <a:rPr lang="en-US" sz="2000" b="1" dirty="0" err="1" smtClean="0">
                <a:solidFill>
                  <a:srgbClr val="D9D9D9"/>
                </a:solidFill>
              </a:rPr>
              <a:t>Bioinfomatics</a:t>
            </a:r>
            <a:r>
              <a:rPr lang="en-US" sz="2000" b="1" dirty="0" smtClean="0">
                <a:solidFill>
                  <a:srgbClr val="D9D9D9"/>
                </a:solidFill>
              </a:rPr>
              <a:t> 2007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5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39998"/>
              </p:ext>
            </p:extLst>
          </p:nvPr>
        </p:nvGraphicFramePr>
        <p:xfrm>
          <a:off x="497541" y="898038"/>
          <a:ext cx="8392776" cy="26566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98194"/>
                <a:gridCol w="2098194"/>
                <a:gridCol w="2098194"/>
                <a:gridCol w="2098194"/>
              </a:tblGrid>
              <a:tr h="53132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mt.maxT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Sq</a:t>
                      </a:r>
                      <a:r>
                        <a:rPr lang="en-US" dirty="0" smtClean="0"/>
                        <a:t> Vs. </a:t>
                      </a:r>
                      <a:r>
                        <a:rPr lang="en-US" dirty="0" err="1" smtClean="0"/>
                        <a:t>Adk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adjp</a:t>
                      </a:r>
                      <a:r>
                        <a:rPr lang="en-US" dirty="0" smtClean="0"/>
                        <a:t>&lt;1e-3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 anchorCtr="1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 anchorCtr="1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 anchorCtr="1"/>
                </a:tc>
              </a:tr>
              <a:tr h="531324">
                <a:tc>
                  <a:txBody>
                    <a:bodyPr/>
                    <a:lstStyle/>
                    <a:p>
                      <a:pPr algn="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Full data set</a:t>
                      </a:r>
                      <a:endParaRPr lang="en-US" b="1" dirty="0"/>
                    </a:p>
                  </a:txBody>
                  <a:tcPr anchor="b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PCA filtered</a:t>
                      </a:r>
                      <a:endParaRPr lang="en-US" b="1" dirty="0"/>
                    </a:p>
                  </a:txBody>
                  <a:tcPr anchor="b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Var</a:t>
                      </a:r>
                      <a:r>
                        <a:rPr lang="en-US" b="1" baseline="0" dirty="0" smtClean="0"/>
                        <a:t> filtered</a:t>
                      </a:r>
                      <a:endParaRPr lang="en-US" b="1" dirty="0"/>
                    </a:p>
                  </a:txBody>
                  <a:tcPr anchor="b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Signature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3517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3771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3444</a:t>
                      </a:r>
                      <a:endParaRPr lang="en-US" dirty="0"/>
                    </a:p>
                  </a:txBody>
                  <a:tcPr anchor="ctr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added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of 5467 (0%)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of 5467 (0%)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of 5467 (0%)</a:t>
                      </a:r>
                    </a:p>
                  </a:txBody>
                  <a:tcPr anchor="ctr" anchorCtr="1"/>
                </a:tc>
              </a:tr>
              <a:tr h="531324"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added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563 of 601 (93.68%)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566 of 601 (94.49%)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510 of 601</a:t>
                      </a:r>
                      <a:r>
                        <a:rPr lang="en-US" baseline="0" dirty="0" smtClean="0"/>
                        <a:t> (93.24%)</a:t>
                      </a:r>
                      <a:endParaRPr 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494720" y="2948460"/>
            <a:ext cx="6497612" cy="691754"/>
          </a:xfrm>
          <a:prstGeom prst="rect">
            <a:avLst/>
          </a:prstGeom>
          <a:solidFill>
            <a:srgbClr val="FF0000">
              <a:alpha val="1000"/>
            </a:srgb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Mt.maxT</a:t>
            </a:r>
            <a:r>
              <a:rPr lang="en-US" sz="2000" b="1" dirty="0" smtClean="0">
                <a:solidFill>
                  <a:srgbClr val="D9D9D9"/>
                </a:solidFill>
              </a:rPr>
              <a:t> results table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Image 4" descr="Lee_vennDiagram_add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 b="14576"/>
          <a:stretch/>
        </p:blipFill>
        <p:spPr>
          <a:xfrm>
            <a:off x="2869595" y="3708255"/>
            <a:ext cx="3412569" cy="237257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8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pcaNotVar_ad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8" y="909000"/>
            <a:ext cx="672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Added probes not in Variance filtering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97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e_pcaNotVar_re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5" y="909000"/>
            <a:ext cx="672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Real probes not in Variance filtering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5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filteredProbesLoc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5" t="11140" r="11657" b="26919"/>
          <a:stretch/>
        </p:blipFill>
        <p:spPr>
          <a:xfrm>
            <a:off x="1507435" y="909000"/>
            <a:ext cx="6189477" cy="50400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1887263" y="5804521"/>
            <a:ext cx="56617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1760724" y="1060623"/>
            <a:ext cx="0" cy="46014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84905" y="5759080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1235441" y="3244333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PC3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528213" y="148419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425895" y="4699105"/>
            <a:ext cx="12618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Discriminate</a:t>
            </a:r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727037" y="1791974"/>
            <a:ext cx="1151832" cy="1151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3264125" y="3678325"/>
            <a:ext cx="1020780" cy="102078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428912" y="5269129"/>
            <a:ext cx="61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???</a:t>
            </a:r>
            <a:endParaRPr lang="en-US" sz="2400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5942846" y="499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4571315" y="3700994"/>
            <a:ext cx="1335921" cy="172367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9D9D9"/>
                </a:solidFill>
              </a:rPr>
              <a:t>?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079801" y="551777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rot="5400000">
            <a:off x="1918615" y="319718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6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75087" y="5379786"/>
            <a:ext cx="344217" cy="154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5087" y="5710242"/>
            <a:ext cx="344217" cy="154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377527" y="5281556"/>
            <a:ext cx="54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403876" y="557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12164" y="3894187"/>
            <a:ext cx="3091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Information curve</a:t>
            </a:r>
            <a:endParaRPr lang="en-US" b="1" dirty="0"/>
          </a:p>
          <a:p>
            <a:pPr algn="ctr"/>
            <a:r>
              <a:rPr lang="en-US" b="1" dirty="0" smtClean="0"/>
              <a:t>Cut at 70%</a:t>
            </a:r>
          </a:p>
          <a:p>
            <a:pPr algn="ctr"/>
            <a:r>
              <a:rPr lang="en-US" b="1" dirty="0" smtClean="0"/>
              <a:t>56507 rejected probes (~ 98%)</a:t>
            </a:r>
            <a:endParaRPr lang="en-US" b="1" dirty="0"/>
          </a:p>
        </p:txBody>
      </p:sp>
      <p:pic>
        <p:nvPicPr>
          <p:cNvPr id="8" name="Image 7" descr="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" y="802476"/>
            <a:ext cx="3091712" cy="3091712"/>
          </a:xfrm>
          <a:prstGeom prst="rect">
            <a:avLst/>
          </a:prstGeom>
        </p:spPr>
      </p:pic>
      <p:pic>
        <p:nvPicPr>
          <p:cNvPr id="9" name="Image 8" descr="heatmap_filteredProbes_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67" y="1039570"/>
            <a:ext cx="5040000" cy="504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3568" y="861826"/>
            <a:ext cx="243463" cy="1543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516376" y="73651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 probes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More stringent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2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eatmap_filteredProbes_070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88145" y="2214468"/>
            <a:ext cx="317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Samples are clustered into 6 groups, then the probes are tested for these groups.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Trying clusters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8145" y="3938356"/>
            <a:ext cx="33829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1160 </a:t>
            </a:r>
            <a:r>
              <a:rPr lang="en-US" sz="2400" b="1" dirty="0" smtClean="0"/>
              <a:t>of the 1168 probes are </a:t>
            </a:r>
            <a:r>
              <a:rPr lang="en-US" sz="2400" b="1" dirty="0" smtClean="0"/>
              <a:t>significant, </a:t>
            </a:r>
            <a:endParaRPr lang="en-US" sz="2400" b="1" dirty="0"/>
          </a:p>
          <a:p>
            <a:pPr algn="ctr"/>
            <a:r>
              <a:rPr lang="en-US" sz="2400" b="1" i="1" dirty="0" err="1" smtClean="0"/>
              <a:t>adj.p</a:t>
            </a:r>
            <a:r>
              <a:rPr lang="en-US" sz="2400" b="1" i="1" dirty="0" smtClean="0"/>
              <a:t>-value ≤ </a:t>
            </a:r>
            <a:r>
              <a:rPr lang="en-US" sz="2400" b="1" i="1" dirty="0" smtClean="0"/>
              <a:t>0.01</a:t>
            </a:r>
            <a:endParaRPr lang="en-US" sz="2400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ca_subGrpsProb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19" y="979487"/>
            <a:ext cx="6300000" cy="5040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590392" y="144620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89134" y="3913567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Dsicriminate</a:t>
            </a:r>
            <a:endParaRPr lang="en-US" sz="1600" b="1" dirty="0" smtClean="0"/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542286" y="1784761"/>
            <a:ext cx="238646" cy="736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4838" y="3212462"/>
            <a:ext cx="833825" cy="71906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16113" y="5002869"/>
            <a:ext cx="1628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Sub-groups</a:t>
            </a:r>
            <a:endParaRPr lang="en-US" sz="24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971027" y="470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542286" y="2966634"/>
            <a:ext cx="1527371" cy="204416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sub-groups signature?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1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1151515"/>
            <a:ext cx="6283746" cy="1427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1803" y="3237194"/>
            <a:ext cx="74274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“[…] In </a:t>
            </a:r>
            <a:r>
              <a:rPr lang="en-US" sz="2400" dirty="0"/>
              <a:t>an application to microarray data, we found </a:t>
            </a:r>
            <a:r>
              <a:rPr lang="en-US" sz="2400" dirty="0" smtClean="0"/>
              <a:t>that gene</a:t>
            </a:r>
            <a:r>
              <a:rPr lang="en-US" sz="2400" dirty="0"/>
              <a:t>-by-gene filtering by overall variance followed by a t-</a:t>
            </a:r>
            <a:r>
              <a:rPr lang="en-US" sz="2400" dirty="0" smtClean="0"/>
              <a:t>test increased </a:t>
            </a:r>
            <a:r>
              <a:rPr lang="en-US" sz="2400" dirty="0"/>
              <a:t>the number of discoveries by 50%</a:t>
            </a:r>
            <a:r>
              <a:rPr lang="en-US" sz="2400" dirty="0" smtClean="0"/>
              <a:t>.” PNAS, 2010.</a:t>
            </a:r>
            <a:endParaRPr lang="en-US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3806199" y="124308"/>
            <a:ext cx="15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Consensus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 rot="20711626">
            <a:off x="1815219" y="3368341"/>
            <a:ext cx="218716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dirty="0" smtClean="0"/>
              <a:t>PC3 : sub-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2264874" y="4454293"/>
            <a:ext cx="52508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/>
          <p:cNvCxnSpPr/>
          <p:nvPr/>
        </p:nvCxnSpPr>
        <p:spPr>
          <a:xfrm flipV="1">
            <a:off x="2245165" y="1785764"/>
            <a:ext cx="0" cy="2668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2245165" y="3753952"/>
            <a:ext cx="700341" cy="700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4532522" y="3670850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4342613" y="3831099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164579" y="3967608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532522" y="3045910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4342613" y="3146809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4164579" y="3259578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4532522" y="2382230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4342613" y="2471259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4164579" y="2560288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2245165" y="3538528"/>
            <a:ext cx="4860000" cy="9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9000"/>
                </a:schemeClr>
              </a:gs>
            </a:gsLst>
            <a:lin ang="16200000" scaled="0"/>
            <a:tileRect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2276672" y="2855945"/>
            <a:ext cx="4832540" cy="897997"/>
          </a:xfrm>
          <a:prstGeom prst="ellipse">
            <a:avLst/>
          </a:prstGeom>
          <a:solidFill>
            <a:srgbClr val="328533">
              <a:alpha val="49000"/>
            </a:srgbClr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262942" y="2165592"/>
            <a:ext cx="4860000" cy="900000"/>
          </a:xfrm>
          <a:prstGeom prst="ellipse">
            <a:avLst/>
          </a:prstGeom>
          <a:solidFill>
            <a:srgbClr val="FF66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3536337" y="4851261"/>
            <a:ext cx="21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: population (λ</a:t>
            </a:r>
            <a:r>
              <a:rPr lang="en-US" dirty="0" smtClean="0">
                <a:latin typeface="Symbol" charset="2"/>
                <a:cs typeface="Symbol" charset="2"/>
              </a:rPr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011251" y="3074911"/>
            <a:ext cx="176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: 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ZoneTexte 21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possible probes space model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2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7565" y="3156050"/>
            <a:ext cx="3421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Some other examples</a:t>
            </a:r>
            <a:endParaRPr lang="en-US" sz="28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1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16321" r="18025" b="12437"/>
          <a:stretch/>
        </p:blipFill>
        <p:spPr>
          <a:xfrm>
            <a:off x="155142" y="1506661"/>
            <a:ext cx="4320000" cy="3922368"/>
          </a:xfrm>
          <a:prstGeom prst="rect">
            <a:avLst/>
          </a:prstGeom>
        </p:spPr>
      </p:pic>
      <p:pic>
        <p:nvPicPr>
          <p:cNvPr id="4" name="Image 3" descr="whiteProbesLo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10828" r="17053" b="12751"/>
          <a:stretch/>
        </p:blipFill>
        <p:spPr>
          <a:xfrm>
            <a:off x="4705618" y="1273532"/>
            <a:ext cx="4320000" cy="43109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Leucemia</a:t>
            </a:r>
            <a:r>
              <a:rPr lang="en-US" sz="2000" b="1" dirty="0" smtClean="0">
                <a:solidFill>
                  <a:srgbClr val="D9D9D9"/>
                </a:solidFill>
              </a:rPr>
              <a:t> B Vs. T, </a:t>
            </a:r>
            <a:r>
              <a:rPr lang="en-US" sz="2000" b="1" dirty="0" err="1" smtClean="0">
                <a:solidFill>
                  <a:srgbClr val="D9D9D9"/>
                </a:solidFill>
              </a:rPr>
              <a:t>Chiaretti</a:t>
            </a:r>
            <a:r>
              <a:rPr lang="en-US" sz="2000" b="1" dirty="0" smtClean="0">
                <a:solidFill>
                  <a:srgbClr val="D9D9D9"/>
                </a:solidFill>
              </a:rPr>
              <a:t> </a:t>
            </a:r>
            <a:r>
              <a:rPr lang="en-US" sz="2000" b="1" i="1" dirty="0" smtClean="0">
                <a:solidFill>
                  <a:srgbClr val="D9D9D9"/>
                </a:solidFill>
              </a:rPr>
              <a:t>et al.</a:t>
            </a:r>
            <a:r>
              <a:rPr lang="en-US" sz="2000" b="1" dirty="0" smtClean="0">
                <a:solidFill>
                  <a:srgbClr val="D9D9D9"/>
                </a:solidFill>
              </a:rPr>
              <a:t>, 2004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729" r="16205" b="11652"/>
          <a:stretch/>
        </p:blipFill>
        <p:spPr>
          <a:xfrm>
            <a:off x="2055621" y="982376"/>
            <a:ext cx="5040000" cy="489324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Leucemia</a:t>
            </a:r>
            <a:r>
              <a:rPr lang="en-US" sz="2000" b="1" dirty="0" smtClean="0">
                <a:solidFill>
                  <a:srgbClr val="D9D9D9"/>
                </a:solidFill>
              </a:rPr>
              <a:t> B Vs. T, </a:t>
            </a:r>
            <a:r>
              <a:rPr lang="en-US" sz="2000" b="1" dirty="0" err="1" smtClean="0">
                <a:solidFill>
                  <a:srgbClr val="D9D9D9"/>
                </a:solidFill>
              </a:rPr>
              <a:t>Chiaretti</a:t>
            </a:r>
            <a:r>
              <a:rPr lang="en-US" sz="2000" b="1" dirty="0" smtClean="0">
                <a:solidFill>
                  <a:srgbClr val="D9D9D9"/>
                </a:solidFill>
              </a:rPr>
              <a:t> </a:t>
            </a:r>
            <a:r>
              <a:rPr lang="en-US" sz="2000" b="1" i="1" dirty="0" smtClean="0">
                <a:solidFill>
                  <a:srgbClr val="D9D9D9"/>
                </a:solidFill>
              </a:rPr>
              <a:t>et al.</a:t>
            </a:r>
            <a:r>
              <a:rPr lang="en-US" sz="2000" b="1" dirty="0" smtClean="0">
                <a:solidFill>
                  <a:srgbClr val="D9D9D9"/>
                </a:solidFill>
              </a:rPr>
              <a:t>, 2004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9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eatmap tagged with 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" b="7605"/>
          <a:stretch>
            <a:fillRect/>
          </a:stretch>
        </p:blipFill>
        <p:spPr bwMode="auto">
          <a:xfrm>
            <a:off x="179388" y="1520825"/>
            <a:ext cx="4210193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lot3D with 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5344" r="22455" b="16490"/>
          <a:stretch>
            <a:fillRect/>
          </a:stretch>
        </p:blipFill>
        <p:spPr bwMode="auto">
          <a:xfrm>
            <a:off x="4967796" y="1509174"/>
            <a:ext cx="3866841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Van’t</a:t>
            </a:r>
            <a:r>
              <a:rPr lang="en-US" sz="2000" b="1" dirty="0" smtClean="0">
                <a:solidFill>
                  <a:srgbClr val="D9D9D9"/>
                </a:solidFill>
              </a:rPr>
              <a:t> Veer, breast metastasis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71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urvies par 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1103313"/>
            <a:ext cx="43243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Variables cliniq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03313"/>
            <a:ext cx="432435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173163" y="1136650"/>
            <a:ext cx="396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urier New" charset="0"/>
                <a:cs typeface="Arial" charset="0"/>
              </a:rPr>
              <a:t>ER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327400" y="1136650"/>
            <a:ext cx="396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urier New" charset="0"/>
                <a:cs typeface="Arial" charset="0"/>
              </a:rPr>
              <a:t>PR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014413" y="3227388"/>
            <a:ext cx="71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urier New" charset="0"/>
                <a:cs typeface="Arial" charset="0"/>
              </a:rPr>
              <a:t>Grade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901950" y="3227388"/>
            <a:ext cx="1247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urier New" charset="0"/>
                <a:cs typeface="Arial" charset="0"/>
              </a:rPr>
              <a:t>Metastasis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580188" y="4862429"/>
            <a:ext cx="71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latin typeface="Courier New" charset="0"/>
                <a:cs typeface="Arial" charset="0"/>
              </a:rPr>
              <a:t>years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811404" y="1219200"/>
            <a:ext cx="2244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smtClean="0">
                <a:latin typeface="Courier New" charset="0"/>
                <a:cs typeface="Arial" charset="0"/>
              </a:rPr>
              <a:t>Metastasis (5years)</a:t>
            </a:r>
            <a:endParaRPr lang="en-US" sz="1400" b="1" dirty="0">
              <a:latin typeface="Courier New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Van’t</a:t>
            </a:r>
            <a:r>
              <a:rPr lang="en-US" sz="2000" b="1" dirty="0" smtClean="0">
                <a:solidFill>
                  <a:srgbClr val="D9D9D9"/>
                </a:solidFill>
              </a:rPr>
              <a:t> Veer, breast metastasis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1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Chemores</a:t>
            </a:r>
            <a:r>
              <a:rPr lang="en-US" sz="2000" b="1" dirty="0" smtClean="0">
                <a:solidFill>
                  <a:srgbClr val="D9D9D9"/>
                </a:solidFill>
              </a:rPr>
              <a:t> </a:t>
            </a:r>
            <a:r>
              <a:rPr lang="en-US" sz="2000" b="1" dirty="0" err="1" smtClean="0">
                <a:solidFill>
                  <a:srgbClr val="D9D9D9"/>
                </a:solidFill>
              </a:rPr>
              <a:t>miRNA</a:t>
            </a:r>
            <a:r>
              <a:rPr lang="en-US" sz="2000" b="1" dirty="0" smtClean="0">
                <a:solidFill>
                  <a:srgbClr val="D9D9D9"/>
                </a:solidFill>
              </a:rPr>
              <a:t>, </a:t>
            </a:r>
            <a:r>
              <a:rPr lang="en-US" sz="2000" b="1" dirty="0" err="1" smtClean="0">
                <a:solidFill>
                  <a:srgbClr val="D9D9D9"/>
                </a:solidFill>
              </a:rPr>
              <a:t>Adk</a:t>
            </a:r>
            <a:r>
              <a:rPr lang="en-US" sz="2000" b="1" dirty="0" smtClean="0">
                <a:solidFill>
                  <a:srgbClr val="D9D9D9"/>
                </a:solidFill>
              </a:rPr>
              <a:t> + </a:t>
            </a:r>
            <a:r>
              <a:rPr lang="en-US" sz="2000" b="1" dirty="0" err="1" smtClean="0">
                <a:solidFill>
                  <a:srgbClr val="D9D9D9"/>
                </a:solidFill>
              </a:rPr>
              <a:t>Sq</a:t>
            </a:r>
            <a:r>
              <a:rPr lang="en-US" sz="2000" b="1" dirty="0" smtClean="0">
                <a:solidFill>
                  <a:srgbClr val="D9D9D9"/>
                </a:solidFill>
              </a:rPr>
              <a:t> + paired normal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3" name="Image 2" descr="Chemores_miR_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" y="2216384"/>
            <a:ext cx="3106701" cy="2425231"/>
          </a:xfrm>
          <a:prstGeom prst="rect">
            <a:avLst/>
          </a:prstGeom>
        </p:spPr>
      </p:pic>
      <p:pic>
        <p:nvPicPr>
          <p:cNvPr id="4" name="Image 3" descr="Chemores_miR_Selection_eff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46" y="1229408"/>
            <a:ext cx="5808380" cy="453428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958760" y="15642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5%</a:t>
            </a:r>
            <a:endParaRPr lang="en-US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2841891" y="3267137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10%</a:t>
            </a:r>
            <a:endParaRPr lang="en-US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841891" y="4962932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25%</a:t>
            </a:r>
            <a:endParaRPr lang="en-US" b="1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3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hemores_miR_Selection_effect_tumors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40" y="909000"/>
            <a:ext cx="6456198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Chemores</a:t>
            </a:r>
            <a:r>
              <a:rPr lang="en-US" sz="2000" b="1" dirty="0" smtClean="0">
                <a:solidFill>
                  <a:srgbClr val="D9D9D9"/>
                </a:solidFill>
              </a:rPr>
              <a:t> </a:t>
            </a:r>
            <a:r>
              <a:rPr lang="en-US" sz="2000" b="1" dirty="0" err="1" smtClean="0">
                <a:solidFill>
                  <a:srgbClr val="D9D9D9"/>
                </a:solidFill>
              </a:rPr>
              <a:t>miRNA</a:t>
            </a:r>
            <a:r>
              <a:rPr lang="en-US" sz="2000" b="1" dirty="0" smtClean="0">
                <a:solidFill>
                  <a:srgbClr val="D9D9D9"/>
                </a:solidFill>
              </a:rPr>
              <a:t>, on tumors only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68600" y="154148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5%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651731" y="3244334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10%</a:t>
            </a:r>
            <a:endParaRPr lang="en-US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51731" y="4940129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25%</a:t>
            </a:r>
            <a:endParaRPr lang="en-U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892461" y="1509215"/>
            <a:ext cx="67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(663)</a:t>
            </a:r>
            <a:endParaRPr lang="en-US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892461" y="3212068"/>
            <a:ext cx="67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(756)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892461" y="4907863"/>
            <a:ext cx="67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(902)</a:t>
            </a:r>
            <a:endParaRPr lang="en-US" b="1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6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c.edu_BRCA_IlluminaHiSeq_RNASeqV2.geneExp.whitelist_tumor_syn417812_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00" y="909000"/>
            <a:ext cx="5040000" cy="5040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TCGA – BRCA </a:t>
            </a:r>
            <a:r>
              <a:rPr lang="en-US" sz="2000" b="1" dirty="0" err="1" smtClean="0">
                <a:solidFill>
                  <a:srgbClr val="D9D9D9"/>
                </a:solidFill>
              </a:rPr>
              <a:t>RNAseq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34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c.edu_BRCA_IlluminaHiSeq_RNASeqV2.geneExp.whitelist_tumor_syn417812_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00" y="1989000"/>
            <a:ext cx="3840000" cy="2880000"/>
          </a:xfrm>
          <a:prstGeom prst="rect">
            <a:avLst/>
          </a:prstGeom>
        </p:spPr>
      </p:pic>
      <p:pic>
        <p:nvPicPr>
          <p:cNvPr id="3" name="Image 2" descr="unc.edu_BRCA_IlluminaHiSeq_RNASeqV2.geneExp.whitelist_tumor_syn417812_PCAfi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000"/>
            <a:ext cx="5040000" cy="504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TCGA – BRCA </a:t>
            </a:r>
            <a:r>
              <a:rPr lang="en-US" sz="2000" b="1" dirty="0" err="1" smtClean="0">
                <a:solidFill>
                  <a:srgbClr val="D9D9D9"/>
                </a:solidFill>
              </a:rPr>
              <a:t>RNAseq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398"/>
            <a:ext cx="6051878" cy="179691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56324" y="2880414"/>
            <a:ext cx="7230114" cy="2836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</a:t>
            </a:r>
            <a:r>
              <a:rPr lang="en-US" sz="2000" b="1" dirty="0" smtClean="0"/>
              <a:t> steps sequential filtering on Gene </a:t>
            </a:r>
            <a:r>
              <a:rPr lang="en-US" sz="2000" b="1" dirty="0" err="1" smtClean="0"/>
              <a:t>Exprs</a:t>
            </a:r>
            <a:r>
              <a:rPr lang="en-US" sz="2000" b="1" dirty="0" smtClean="0"/>
              <a:t>. Data (RNA sequencing):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1 - Not well-annotated genes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2 - Less than 25% of samples with intensity &gt; low value (?)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3 - Low SNR where SNR = Z score (?)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4 - Variance &lt; q85 of variances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				1368 genes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670119" y="124308"/>
            <a:ext cx="182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TCGA papers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8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c.edu_BRCA_IlluminaHiSeq_RNASeqV2.geneExp.whitelist_tumor_syn417812_samplePCAfi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13" y="819000"/>
            <a:ext cx="4350000" cy="522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TCGA – BRCA </a:t>
            </a:r>
            <a:r>
              <a:rPr lang="en-US" sz="2000" b="1" dirty="0" err="1" smtClean="0">
                <a:solidFill>
                  <a:srgbClr val="D9D9D9"/>
                </a:solidFill>
              </a:rPr>
              <a:t>RNAseq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02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43298" y="2598003"/>
            <a:ext cx="5671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Using the information curve</a:t>
            </a:r>
          </a:p>
          <a:p>
            <a:pPr algn="ctr"/>
            <a:r>
              <a:rPr lang="en-US" sz="2400" b="1" dirty="0" smtClean="0"/>
              <a:t>to find the best correlated probes.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TCGA – GBM, LUSC, OV</a:t>
            </a:r>
          </a:p>
          <a:p>
            <a:pPr algn="ctr"/>
            <a:r>
              <a:rPr lang="en-US" sz="2400" b="1" dirty="0" err="1" smtClean="0"/>
              <a:t>RNASeq</a:t>
            </a:r>
            <a:r>
              <a:rPr lang="en-US" sz="2400" b="1" dirty="0" smtClean="0"/>
              <a:t> Vs. HGU-133</a:t>
            </a:r>
            <a:endParaRPr lang="en-US" sz="2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RNASeqInfoCurv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0514" r="17539" b="12279"/>
          <a:stretch/>
        </p:blipFill>
        <p:spPr>
          <a:xfrm>
            <a:off x="774893" y="836495"/>
            <a:ext cx="2700000" cy="2640825"/>
          </a:xfrm>
          <a:prstGeom prst="rect">
            <a:avLst/>
          </a:prstGeom>
        </p:spPr>
      </p:pic>
      <p:pic>
        <p:nvPicPr>
          <p:cNvPr id="3" name="Image 2" descr="GBM_HGU133InfoCurv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0514" r="18144" b="12750"/>
          <a:stretch/>
        </p:blipFill>
        <p:spPr>
          <a:xfrm>
            <a:off x="5467298" y="836494"/>
            <a:ext cx="2700000" cy="2645763"/>
          </a:xfrm>
          <a:prstGeom prst="rect">
            <a:avLst/>
          </a:prstGeom>
        </p:spPr>
      </p:pic>
      <p:pic>
        <p:nvPicPr>
          <p:cNvPr id="4" name="Image 3" descr="GBM_HGU133PCAfilter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9415" r="8687" b="12279"/>
          <a:stretch/>
        </p:blipFill>
        <p:spPr>
          <a:xfrm>
            <a:off x="505833" y="3541892"/>
            <a:ext cx="3240000" cy="2479572"/>
          </a:xfrm>
          <a:prstGeom prst="rect">
            <a:avLst/>
          </a:prstGeom>
        </p:spPr>
      </p:pic>
      <p:pic>
        <p:nvPicPr>
          <p:cNvPr id="5" name="Image 4" descr="GBM_RNASeqPCAfiltering.png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9573" r="17296" b="12198"/>
          <a:stretch/>
        </p:blipFill>
        <p:spPr>
          <a:xfrm>
            <a:off x="5521108" y="3541892"/>
            <a:ext cx="2605018" cy="2566375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BM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101" r="17417" b="12437"/>
          <a:stretch/>
        </p:blipFill>
        <p:spPr>
          <a:xfrm>
            <a:off x="2055612" y="947289"/>
            <a:ext cx="5040000" cy="499975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1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9101" r="17501" b="12437"/>
          <a:stretch/>
        </p:blipFill>
        <p:spPr>
          <a:xfrm>
            <a:off x="2051949" y="958292"/>
            <a:ext cx="5040000" cy="496038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4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2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573" r="17782" b="12593"/>
          <a:stretch/>
        </p:blipFill>
        <p:spPr>
          <a:xfrm>
            <a:off x="2044849" y="944191"/>
            <a:ext cx="5040000" cy="496961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t="9101" r="17297" b="11966"/>
          <a:stretch/>
        </p:blipFill>
        <p:spPr>
          <a:xfrm>
            <a:off x="2055622" y="938827"/>
            <a:ext cx="5040000" cy="498034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2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USC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828664"/>
            <a:ext cx="2592000" cy="2586700"/>
          </a:xfrm>
          <a:prstGeom prst="rect">
            <a:avLst/>
          </a:prstGeom>
        </p:spPr>
      </p:pic>
      <p:pic>
        <p:nvPicPr>
          <p:cNvPr id="3" name="Image 2" descr="LUSC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5262813" y="828664"/>
            <a:ext cx="2592000" cy="2586700"/>
          </a:xfrm>
          <a:prstGeom prst="rect">
            <a:avLst/>
          </a:prstGeom>
        </p:spPr>
      </p:pic>
      <p:pic>
        <p:nvPicPr>
          <p:cNvPr id="4" name="Image 3" descr="LUSC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3512383"/>
            <a:ext cx="2592000" cy="2586700"/>
          </a:xfrm>
          <a:prstGeom prst="rect">
            <a:avLst/>
          </a:prstGeom>
        </p:spPr>
      </p:pic>
      <p:pic>
        <p:nvPicPr>
          <p:cNvPr id="5" name="Image 4" descr="LUSC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t="9415" r="17538" b="12122"/>
          <a:stretch/>
        </p:blipFill>
        <p:spPr>
          <a:xfrm>
            <a:off x="5262813" y="3512384"/>
            <a:ext cx="2592000" cy="256114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0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OV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415" r="17175" b="11809"/>
          <a:stretch/>
        </p:blipFill>
        <p:spPr>
          <a:xfrm>
            <a:off x="1517498" y="867740"/>
            <a:ext cx="2592000" cy="2561260"/>
          </a:xfrm>
          <a:prstGeom prst="rect">
            <a:avLst/>
          </a:prstGeom>
        </p:spPr>
      </p:pic>
      <p:pic>
        <p:nvPicPr>
          <p:cNvPr id="3" name="Image 2" descr="OV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259" r="18023" b="12907"/>
          <a:stretch/>
        </p:blipFill>
        <p:spPr>
          <a:xfrm>
            <a:off x="4972227" y="867740"/>
            <a:ext cx="2592000" cy="2576290"/>
          </a:xfrm>
          <a:prstGeom prst="rect">
            <a:avLst/>
          </a:prstGeom>
        </p:spPr>
      </p:pic>
      <p:pic>
        <p:nvPicPr>
          <p:cNvPr id="4" name="Image 3" descr="OV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9101" r="17660" b="12123"/>
          <a:stretch/>
        </p:blipFill>
        <p:spPr>
          <a:xfrm>
            <a:off x="1517498" y="3529892"/>
            <a:ext cx="2592000" cy="2566312"/>
          </a:xfrm>
          <a:prstGeom prst="rect">
            <a:avLst/>
          </a:prstGeom>
        </p:spPr>
      </p:pic>
      <p:pic>
        <p:nvPicPr>
          <p:cNvPr id="5" name="Image 4" descr="OV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7" t="9416" r="17800" b="12593"/>
          <a:stretch/>
        </p:blipFill>
        <p:spPr>
          <a:xfrm>
            <a:off x="4972227" y="3519364"/>
            <a:ext cx="2592000" cy="257715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9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Conclusion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193" y="1960382"/>
            <a:ext cx="869843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The PCA-based filtering </a:t>
            </a:r>
            <a:r>
              <a:rPr lang="en-US" sz="24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	</a:t>
            </a:r>
            <a:r>
              <a:rPr lang="en-US" sz="2400" b="1" dirty="0" smtClean="0"/>
              <a:t>- Intuitive and easy to implement.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	</a:t>
            </a:r>
            <a:r>
              <a:rPr lang="en-US" sz="2400" b="1" dirty="0" smtClean="0"/>
              <a:t>- Less loss of information than a variance-based filtering method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	- Provides a filtering metric </a:t>
            </a:r>
            <a:r>
              <a:rPr lang="en-US" sz="2400" b="1" dirty="0"/>
              <a:t>to </a:t>
            </a:r>
            <a:r>
              <a:rPr lang="en-US" sz="2400" b="1" dirty="0" smtClean="0"/>
              <a:t>get </a:t>
            </a:r>
            <a:r>
              <a:rPr lang="en-US" sz="2400" b="1" dirty="0"/>
              <a:t>the informative </a:t>
            </a:r>
            <a:r>
              <a:rPr lang="en-US" sz="2400" b="1" dirty="0" smtClean="0"/>
              <a:t>probes</a:t>
            </a:r>
            <a:endParaRPr lang="en-US" sz="2400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8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xemple 2grps 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8"/>
          <a:stretch>
            <a:fillRect/>
          </a:stretch>
        </p:blipFill>
        <p:spPr bwMode="auto">
          <a:xfrm>
            <a:off x="0" y="1835150"/>
            <a:ext cx="4445000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exemple 2grps 3D Reve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>
            <a:fillRect/>
          </a:stretch>
        </p:blipFill>
        <p:spPr bwMode="auto">
          <a:xfrm>
            <a:off x="4648200" y="1835150"/>
            <a:ext cx="4445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01688" y="1914525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cs typeface="Arial" charset="0"/>
              </a:rPr>
              <a:t>Observations Vs. variables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481638" y="1914525"/>
            <a:ext cx="313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cs typeface="Arial" charset="0"/>
              </a:rPr>
              <a:t>Variables Vs. Observations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11163" y="887413"/>
            <a:ext cx="8321675" cy="844550"/>
          </a:xfrm>
          <a:prstGeom prst="rect">
            <a:avLst/>
          </a:prstGeom>
          <a:ln>
            <a:noFill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b="1" dirty="0">
                <a:cs typeface="Arial" charset="0"/>
              </a:rPr>
              <a:t>A 2 groups (A, B) example, described by 3 covariates (x, y, z), with</a:t>
            </a:r>
          </a:p>
          <a:p>
            <a:pPr algn="ctr">
              <a:lnSpc>
                <a:spcPct val="80000"/>
              </a:lnSpc>
              <a:defRPr/>
            </a:pPr>
            <a:endParaRPr lang="en-US" b="1" dirty="0">
              <a:cs typeface="Arial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b="1" dirty="0">
                <a:cs typeface="Arial" charset="0"/>
              </a:rPr>
              <a:t>	</a:t>
            </a:r>
            <a:r>
              <a:rPr lang="en-US" sz="2400" b="1" dirty="0">
                <a:cs typeface="Arial" charset="0"/>
              </a:rPr>
              <a:t>X</a:t>
            </a:r>
            <a:r>
              <a:rPr lang="en-US" sz="2400" b="1" baseline="-25000" dirty="0">
                <a:cs typeface="Arial" charset="0"/>
              </a:rPr>
              <a:t>A</a:t>
            </a:r>
            <a:r>
              <a:rPr lang="en-US" sz="2400" b="1" dirty="0">
                <a:cs typeface="Arial" charset="0"/>
              </a:rPr>
              <a:t> ≠ </a:t>
            </a:r>
            <a:r>
              <a:rPr lang="en-US" sz="2400" b="1" dirty="0" smtClean="0">
                <a:cs typeface="Arial" charset="0"/>
              </a:rPr>
              <a:t>X</a:t>
            </a:r>
            <a:r>
              <a:rPr lang="en-US" sz="2400" b="1" baseline="-25000" dirty="0" smtClean="0">
                <a:cs typeface="Arial" charset="0"/>
              </a:rPr>
              <a:t>B</a:t>
            </a:r>
            <a:r>
              <a:rPr lang="en-US" sz="2400" b="1" dirty="0">
                <a:cs typeface="Arial" charset="0"/>
              </a:rPr>
              <a:t>	</a:t>
            </a:r>
            <a:r>
              <a:rPr lang="en-US" sz="2400" b="1" dirty="0" smtClean="0">
                <a:cs typeface="Arial" charset="0"/>
              </a:rPr>
              <a:t>		Y</a:t>
            </a:r>
            <a:r>
              <a:rPr lang="en-US" sz="2400" b="1" baseline="-25000" dirty="0" smtClean="0">
                <a:cs typeface="Arial" charset="0"/>
              </a:rPr>
              <a:t>A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b="1" dirty="0">
                <a:cs typeface="Arial" charset="0"/>
              </a:rPr>
              <a:t>~ </a:t>
            </a:r>
            <a:r>
              <a:rPr lang="en-US" sz="2400" b="1" dirty="0" smtClean="0">
                <a:cs typeface="Arial" charset="0"/>
              </a:rPr>
              <a:t>Y</a:t>
            </a:r>
            <a:r>
              <a:rPr lang="en-US" sz="2400" b="1" baseline="-25000" dirty="0" smtClean="0">
                <a:cs typeface="Arial" charset="0"/>
              </a:rPr>
              <a:t>B</a:t>
            </a:r>
            <a:r>
              <a:rPr lang="en-US" sz="2400" b="1" dirty="0" smtClean="0">
                <a:cs typeface="Arial" charset="0"/>
              </a:rPr>
              <a:t>		Z</a:t>
            </a:r>
            <a:r>
              <a:rPr lang="en-US" sz="2400" b="1" baseline="-25000" dirty="0" smtClean="0">
                <a:cs typeface="Arial" charset="0"/>
              </a:rPr>
              <a:t>A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b="1" dirty="0">
                <a:cs typeface="Arial" charset="0"/>
              </a:rPr>
              <a:t>≠ Z</a:t>
            </a:r>
            <a:r>
              <a:rPr lang="en-US" sz="2400" b="1" baseline="-25000" dirty="0">
                <a:cs typeface="Arial" charset="0"/>
              </a:rPr>
              <a:t>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984875" y="5091113"/>
            <a:ext cx="2198688" cy="307975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1400" dirty="0"/>
              <a:t>Y </a:t>
            </a:r>
            <a:r>
              <a:rPr lang="fr-FR" sz="1400" dirty="0" err="1"/>
              <a:t>appears</a:t>
            </a:r>
            <a:r>
              <a:rPr lang="fr-FR" sz="1400" dirty="0"/>
              <a:t> close to (0, 0)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09299" y="124308"/>
            <a:ext cx="234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A trivial example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6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Connecteur droit avec flèche 163"/>
          <p:cNvCxnSpPr/>
          <p:nvPr/>
        </p:nvCxnSpPr>
        <p:spPr>
          <a:xfrm>
            <a:off x="3522727" y="4831788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662797" y="124308"/>
            <a:ext cx="18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Original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6" name="Sourire 5"/>
          <p:cNvSpPr/>
          <p:nvPr/>
        </p:nvSpPr>
        <p:spPr>
          <a:xfrm>
            <a:off x="6115036" y="146877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ourire 7"/>
          <p:cNvSpPr/>
          <p:nvPr/>
        </p:nvSpPr>
        <p:spPr>
          <a:xfrm>
            <a:off x="6350507" y="1038952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Sourire 8"/>
          <p:cNvSpPr/>
          <p:nvPr/>
        </p:nvSpPr>
        <p:spPr>
          <a:xfrm>
            <a:off x="6606900" y="1967319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ourire 9"/>
          <p:cNvSpPr/>
          <p:nvPr/>
        </p:nvSpPr>
        <p:spPr>
          <a:xfrm>
            <a:off x="6793964" y="15384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Sourire 10"/>
          <p:cNvSpPr/>
          <p:nvPr/>
        </p:nvSpPr>
        <p:spPr>
          <a:xfrm>
            <a:off x="6759300" y="10812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6493032" y="123269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6267436" y="173223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Sourire 13"/>
          <p:cNvSpPr/>
          <p:nvPr/>
        </p:nvSpPr>
        <p:spPr>
          <a:xfrm>
            <a:off x="7652120" y="1629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Sourire 14"/>
          <p:cNvSpPr/>
          <p:nvPr/>
        </p:nvSpPr>
        <p:spPr>
          <a:xfrm>
            <a:off x="8109320" y="1505837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ourire 15"/>
          <p:cNvSpPr/>
          <p:nvPr/>
        </p:nvSpPr>
        <p:spPr>
          <a:xfrm>
            <a:off x="8060913" y="199328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Sourire 16"/>
          <p:cNvSpPr/>
          <p:nvPr/>
        </p:nvSpPr>
        <p:spPr>
          <a:xfrm>
            <a:off x="8247977" y="2391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ourire 17"/>
          <p:cNvSpPr/>
          <p:nvPr/>
        </p:nvSpPr>
        <p:spPr>
          <a:xfrm>
            <a:off x="7735191" y="232933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7456116" y="243320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7416648" y="2017342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979547" y="1036315"/>
            <a:ext cx="11849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</a:t>
            </a:r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smtClean="0"/>
              <a:t>….</a:t>
            </a:r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err="1"/>
              <a:t>xxxxxxxxxx</a:t>
            </a:r>
            <a:endParaRPr lang="en-US" dirty="0"/>
          </a:p>
        </p:txBody>
      </p:sp>
      <p:sp>
        <p:nvSpPr>
          <p:cNvPr id="22" name="Sourire 21"/>
          <p:cNvSpPr/>
          <p:nvPr/>
        </p:nvSpPr>
        <p:spPr>
          <a:xfrm>
            <a:off x="2295371" y="252426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Sourire 22"/>
          <p:cNvSpPr/>
          <p:nvPr/>
        </p:nvSpPr>
        <p:spPr>
          <a:xfrm>
            <a:off x="1603359" y="144986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Sourire 23"/>
          <p:cNvSpPr/>
          <p:nvPr/>
        </p:nvSpPr>
        <p:spPr>
          <a:xfrm>
            <a:off x="1859752" y="237822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ourire 24"/>
          <p:cNvSpPr/>
          <p:nvPr/>
        </p:nvSpPr>
        <p:spPr>
          <a:xfrm>
            <a:off x="2199217" y="19494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Sourire 25"/>
          <p:cNvSpPr/>
          <p:nvPr/>
        </p:nvSpPr>
        <p:spPr>
          <a:xfrm>
            <a:off x="2012152" y="14922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Sourire 26"/>
          <p:cNvSpPr/>
          <p:nvPr/>
        </p:nvSpPr>
        <p:spPr>
          <a:xfrm>
            <a:off x="2669500" y="214143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Sourire 27"/>
          <p:cNvSpPr/>
          <p:nvPr/>
        </p:nvSpPr>
        <p:spPr>
          <a:xfrm>
            <a:off x="1520288" y="214314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Sourire 28"/>
          <p:cNvSpPr/>
          <p:nvPr/>
        </p:nvSpPr>
        <p:spPr>
          <a:xfrm>
            <a:off x="2046816" y="16859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Sourire 29"/>
          <p:cNvSpPr/>
          <p:nvPr/>
        </p:nvSpPr>
        <p:spPr>
          <a:xfrm>
            <a:off x="2482435" y="119532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Sourire 30"/>
          <p:cNvSpPr/>
          <p:nvPr/>
        </p:nvSpPr>
        <p:spPr>
          <a:xfrm>
            <a:off x="1859752" y="21431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Sourire 31"/>
          <p:cNvSpPr/>
          <p:nvPr/>
        </p:nvSpPr>
        <p:spPr>
          <a:xfrm>
            <a:off x="2560313" y="194511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Sourire 32"/>
          <p:cNvSpPr/>
          <p:nvPr/>
        </p:nvSpPr>
        <p:spPr>
          <a:xfrm>
            <a:off x="2046816" y="117352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Sourire 33"/>
          <p:cNvSpPr/>
          <p:nvPr/>
        </p:nvSpPr>
        <p:spPr>
          <a:xfrm>
            <a:off x="1603359" y="180135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Sourire 34"/>
          <p:cNvSpPr/>
          <p:nvPr/>
        </p:nvSpPr>
        <p:spPr>
          <a:xfrm>
            <a:off x="2588058" y="156021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3539010" y="2269373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890787" y="3056646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5890787" y="943194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921465" y="3018457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 rot="16200000">
            <a:off x="5457388" y="1717188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47" name="ZoneTexte 46"/>
          <p:cNvSpPr txBox="1"/>
          <p:nvPr/>
        </p:nvSpPr>
        <p:spPr>
          <a:xfrm>
            <a:off x="181342" y="3549198"/>
            <a:ext cx="180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</a:t>
            </a:r>
            <a:r>
              <a:rPr lang="en-US" b="1" dirty="0" smtClean="0"/>
              <a:t>PCA on probes.</a:t>
            </a:r>
            <a:endParaRPr lang="en-US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1783512" y="4258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2055588" y="40737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1886357" y="46277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2325669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082193" y="43323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247507" y="43183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ZoneTexte 58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2207988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ZoneTexte 60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2" name="ZoneTexte 61"/>
          <p:cNvSpPr txBox="1"/>
          <p:nvPr/>
        </p:nvSpPr>
        <p:spPr>
          <a:xfrm>
            <a:off x="2240712" y="47155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2038757" y="47801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478069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234593" y="44847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99907" y="44707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7" name="ZoneTexte 66"/>
          <p:cNvSpPr txBox="1"/>
          <p:nvPr/>
        </p:nvSpPr>
        <p:spPr>
          <a:xfrm>
            <a:off x="1742433" y="46911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014509" y="45065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9" name="ZoneTexte 68"/>
          <p:cNvSpPr txBox="1"/>
          <p:nvPr/>
        </p:nvSpPr>
        <p:spPr>
          <a:xfrm>
            <a:off x="1894833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0" name="ZoneTexte 69"/>
          <p:cNvSpPr txBox="1"/>
          <p:nvPr/>
        </p:nvSpPr>
        <p:spPr>
          <a:xfrm>
            <a:off x="2047233" y="49959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1845278" y="506050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84590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041114" y="4765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206428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5" name="ZoneTexte 74"/>
          <p:cNvSpPr txBox="1"/>
          <p:nvPr/>
        </p:nvSpPr>
        <p:spPr>
          <a:xfrm>
            <a:off x="2097188" y="48157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2369264" y="46310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ZoneTexte 76"/>
          <p:cNvSpPr txBox="1"/>
          <p:nvPr/>
        </p:nvSpPr>
        <p:spPr>
          <a:xfrm>
            <a:off x="2249588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8" name="ZoneTexte 77"/>
          <p:cNvSpPr txBox="1"/>
          <p:nvPr/>
        </p:nvSpPr>
        <p:spPr>
          <a:xfrm>
            <a:off x="2401988" y="51205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9" name="ZoneTexte 78"/>
          <p:cNvSpPr txBox="1"/>
          <p:nvPr/>
        </p:nvSpPr>
        <p:spPr>
          <a:xfrm>
            <a:off x="2200033" y="518503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639345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395869" y="48896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561183" y="487569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3" name="ZoneTexte 82"/>
          <p:cNvSpPr txBox="1"/>
          <p:nvPr/>
        </p:nvSpPr>
        <p:spPr>
          <a:xfrm>
            <a:off x="2018998" y="4103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2291074" y="39185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5" name="ZoneTexte 84"/>
          <p:cNvSpPr txBox="1"/>
          <p:nvPr/>
        </p:nvSpPr>
        <p:spPr>
          <a:xfrm>
            <a:off x="2171398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6" name="ZoneTexte 85"/>
          <p:cNvSpPr txBox="1"/>
          <p:nvPr/>
        </p:nvSpPr>
        <p:spPr>
          <a:xfrm>
            <a:off x="2323798" y="44079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7" name="ZoneTexte 86"/>
          <p:cNvSpPr txBox="1"/>
          <p:nvPr/>
        </p:nvSpPr>
        <p:spPr>
          <a:xfrm>
            <a:off x="2121843" y="44725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2561155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2317679" y="417712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2482993" y="41631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1" name="ZoneTexte 90"/>
          <p:cNvSpPr txBox="1"/>
          <p:nvPr/>
        </p:nvSpPr>
        <p:spPr>
          <a:xfrm>
            <a:off x="1676966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1949042" y="4041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3" name="ZoneTexte 92"/>
          <p:cNvSpPr txBox="1"/>
          <p:nvPr/>
        </p:nvSpPr>
        <p:spPr>
          <a:xfrm>
            <a:off x="1829366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4" name="ZoneTexte 93"/>
          <p:cNvSpPr txBox="1"/>
          <p:nvPr/>
        </p:nvSpPr>
        <p:spPr>
          <a:xfrm>
            <a:off x="1981766" y="45309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5" name="ZoneTexte 94"/>
          <p:cNvSpPr txBox="1"/>
          <p:nvPr/>
        </p:nvSpPr>
        <p:spPr>
          <a:xfrm>
            <a:off x="1779811" y="45954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219123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1975647" y="43000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2140961" y="4286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9" name="Sourire 98"/>
          <p:cNvSpPr/>
          <p:nvPr/>
        </p:nvSpPr>
        <p:spPr>
          <a:xfrm>
            <a:off x="4452802" y="521290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" name="Sourire 99"/>
          <p:cNvSpPr/>
          <p:nvPr/>
        </p:nvSpPr>
        <p:spPr>
          <a:xfrm>
            <a:off x="3760790" y="413850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Sourire 100"/>
          <p:cNvSpPr/>
          <p:nvPr/>
        </p:nvSpPr>
        <p:spPr>
          <a:xfrm>
            <a:off x="4017183" y="506687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Sourire 101"/>
          <p:cNvSpPr/>
          <p:nvPr/>
        </p:nvSpPr>
        <p:spPr>
          <a:xfrm>
            <a:off x="4356648" y="46380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" name="Sourire 102"/>
          <p:cNvSpPr/>
          <p:nvPr/>
        </p:nvSpPr>
        <p:spPr>
          <a:xfrm>
            <a:off x="4169583" y="41808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Sourire 103"/>
          <p:cNvSpPr/>
          <p:nvPr/>
        </p:nvSpPr>
        <p:spPr>
          <a:xfrm>
            <a:off x="4826931" y="4830081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Sourire 104"/>
          <p:cNvSpPr/>
          <p:nvPr/>
        </p:nvSpPr>
        <p:spPr>
          <a:xfrm>
            <a:off x="3677719" y="483178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Sourire 105"/>
          <p:cNvSpPr/>
          <p:nvPr/>
        </p:nvSpPr>
        <p:spPr>
          <a:xfrm>
            <a:off x="4204247" y="43745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Sourire 106"/>
          <p:cNvSpPr/>
          <p:nvPr/>
        </p:nvSpPr>
        <p:spPr>
          <a:xfrm>
            <a:off x="4639866" y="388396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Sourire 107"/>
          <p:cNvSpPr/>
          <p:nvPr/>
        </p:nvSpPr>
        <p:spPr>
          <a:xfrm>
            <a:off x="4017183" y="48317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Sourire 108"/>
          <p:cNvSpPr/>
          <p:nvPr/>
        </p:nvSpPr>
        <p:spPr>
          <a:xfrm>
            <a:off x="4717744" y="4633754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Sourire 109"/>
          <p:cNvSpPr/>
          <p:nvPr/>
        </p:nvSpPr>
        <p:spPr>
          <a:xfrm>
            <a:off x="4204247" y="3862169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Sourire 110"/>
          <p:cNvSpPr/>
          <p:nvPr/>
        </p:nvSpPr>
        <p:spPr>
          <a:xfrm>
            <a:off x="3760790" y="448999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" name="Sourire 111"/>
          <p:cNvSpPr/>
          <p:nvPr/>
        </p:nvSpPr>
        <p:spPr>
          <a:xfrm>
            <a:off x="4745489" y="424885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3" name="Connecteur droit avec flèche 112"/>
          <p:cNvCxnSpPr/>
          <p:nvPr/>
        </p:nvCxnSpPr>
        <p:spPr>
          <a:xfrm>
            <a:off x="5914049" y="5649484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 flipV="1">
            <a:off x="5914049" y="3536032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6944727" y="5611295"/>
            <a:ext cx="5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PCn</a:t>
            </a:r>
            <a:endParaRPr lang="en-US" dirty="0"/>
          </a:p>
        </p:txBody>
      </p:sp>
      <p:sp>
        <p:nvSpPr>
          <p:cNvPr id="116" name="ZoneTexte 115"/>
          <p:cNvSpPr txBox="1"/>
          <p:nvPr/>
        </p:nvSpPr>
        <p:spPr>
          <a:xfrm rot="16200000">
            <a:off x="5362529" y="4310026"/>
            <a:ext cx="7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PCn+1</a:t>
            </a:r>
            <a:endParaRPr lang="en-US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725260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7138426" y="3964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9" name="ZoneTexte 118"/>
          <p:cNvSpPr txBox="1"/>
          <p:nvPr/>
        </p:nvSpPr>
        <p:spPr>
          <a:xfrm>
            <a:off x="7018750" y="4301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0" name="ZoneTexte 119"/>
          <p:cNvSpPr txBox="1"/>
          <p:nvPr/>
        </p:nvSpPr>
        <p:spPr>
          <a:xfrm>
            <a:off x="7171150" y="44536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1" name="ZoneTexte 120"/>
          <p:cNvSpPr txBox="1"/>
          <p:nvPr/>
        </p:nvSpPr>
        <p:spPr>
          <a:xfrm>
            <a:off x="8014751" y="456918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2" name="ZoneTexte 121"/>
          <p:cNvSpPr txBox="1"/>
          <p:nvPr/>
        </p:nvSpPr>
        <p:spPr>
          <a:xfrm>
            <a:off x="6337480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7927880" y="42644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7273019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5" name="ZoneTexte 124"/>
          <p:cNvSpPr txBox="1"/>
          <p:nvPr/>
        </p:nvSpPr>
        <p:spPr>
          <a:xfrm>
            <a:off x="6768575" y="4440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7290826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7" name="ZoneTexte 126"/>
          <p:cNvSpPr txBox="1"/>
          <p:nvPr/>
        </p:nvSpPr>
        <p:spPr>
          <a:xfrm>
            <a:off x="6894826" y="42745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323550" y="46060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9" name="ZoneTexte 128"/>
          <p:cNvSpPr txBox="1"/>
          <p:nvPr/>
        </p:nvSpPr>
        <p:spPr>
          <a:xfrm>
            <a:off x="7750044" y="43633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6485951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8258614" y="422049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110607" y="47340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3" name="ZoneTexte 132"/>
          <p:cNvSpPr txBox="1"/>
          <p:nvPr/>
        </p:nvSpPr>
        <p:spPr>
          <a:xfrm>
            <a:off x="6581631" y="45987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7492021" y="466643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5" name="ZoneTexte 134"/>
          <p:cNvSpPr txBox="1"/>
          <p:nvPr/>
        </p:nvSpPr>
        <p:spPr>
          <a:xfrm>
            <a:off x="7205657" y="4623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6" name="ZoneTexte 135"/>
          <p:cNvSpPr txBox="1"/>
          <p:nvPr/>
        </p:nvSpPr>
        <p:spPr>
          <a:xfrm>
            <a:off x="7113259" y="413581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7" name="ZoneTexte 136"/>
          <p:cNvSpPr txBox="1"/>
          <p:nvPr/>
        </p:nvSpPr>
        <p:spPr>
          <a:xfrm>
            <a:off x="7671649" y="45153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6564281" y="442782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7822715" y="480833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6979473" y="44431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1" name="ZoneTexte 140"/>
          <p:cNvSpPr txBox="1"/>
          <p:nvPr/>
        </p:nvSpPr>
        <p:spPr>
          <a:xfrm>
            <a:off x="6417064" y="46785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2" name="ZoneTexte 141"/>
          <p:cNvSpPr txBox="1"/>
          <p:nvPr/>
        </p:nvSpPr>
        <p:spPr>
          <a:xfrm>
            <a:off x="6851985" y="47971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3" name="ZoneTexte 142"/>
          <p:cNvSpPr txBox="1"/>
          <p:nvPr/>
        </p:nvSpPr>
        <p:spPr>
          <a:xfrm>
            <a:off x="7244142" y="430142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4" name="ZoneTexte 143"/>
          <p:cNvSpPr txBox="1"/>
          <p:nvPr/>
        </p:nvSpPr>
        <p:spPr>
          <a:xfrm>
            <a:off x="7518320" y="44129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5" name="ZoneTexte 144"/>
          <p:cNvSpPr txBox="1"/>
          <p:nvPr/>
        </p:nvSpPr>
        <p:spPr>
          <a:xfrm>
            <a:off x="7966344" y="468824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6417064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7" name="ZoneTexte 146"/>
          <p:cNvSpPr txBox="1"/>
          <p:nvPr/>
        </p:nvSpPr>
        <p:spPr>
          <a:xfrm>
            <a:off x="7701180" y="46709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8" name="ZoneTexte 147"/>
          <p:cNvSpPr txBox="1"/>
          <p:nvPr/>
        </p:nvSpPr>
        <p:spPr>
          <a:xfrm>
            <a:off x="7644021" y="47661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9" name="ZoneTexte 148"/>
          <p:cNvSpPr txBox="1"/>
          <p:nvPr/>
        </p:nvSpPr>
        <p:spPr>
          <a:xfrm>
            <a:off x="6704073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0" name="ZoneTexte 149"/>
          <p:cNvSpPr txBox="1"/>
          <p:nvPr/>
        </p:nvSpPr>
        <p:spPr>
          <a:xfrm>
            <a:off x="7447933" y="49209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1" name="ZoneTexte 150"/>
          <p:cNvSpPr txBox="1"/>
          <p:nvPr/>
        </p:nvSpPr>
        <p:spPr>
          <a:xfrm>
            <a:off x="7457943" y="4093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2" name="ZoneTexte 151"/>
          <p:cNvSpPr txBox="1"/>
          <p:nvPr/>
        </p:nvSpPr>
        <p:spPr>
          <a:xfrm>
            <a:off x="8150947" y="482179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6290116" y="42367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4" name="ZoneTexte 153"/>
          <p:cNvSpPr txBox="1"/>
          <p:nvPr/>
        </p:nvSpPr>
        <p:spPr>
          <a:xfrm>
            <a:off x="7779279" y="415590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5" name="ZoneTexte 154"/>
          <p:cNvSpPr txBox="1"/>
          <p:nvPr/>
        </p:nvSpPr>
        <p:spPr>
          <a:xfrm>
            <a:off x="7323550" y="48562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6" name="ZoneTexte 155"/>
          <p:cNvSpPr txBox="1"/>
          <p:nvPr/>
        </p:nvSpPr>
        <p:spPr>
          <a:xfrm>
            <a:off x="6560693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7043087" y="487461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8" name="ZoneTexte 157"/>
          <p:cNvSpPr txBox="1"/>
          <p:nvPr/>
        </p:nvSpPr>
        <p:spPr>
          <a:xfrm>
            <a:off x="6969630" y="418685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9" name="ZoneTexte 158"/>
          <p:cNvSpPr txBox="1"/>
          <p:nvPr/>
        </p:nvSpPr>
        <p:spPr>
          <a:xfrm>
            <a:off x="7379251" y="43011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0" name="ZoneTexte 159"/>
          <p:cNvSpPr txBox="1"/>
          <p:nvPr/>
        </p:nvSpPr>
        <p:spPr>
          <a:xfrm>
            <a:off x="7874272" y="44341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1" name="ZoneTexte 160"/>
          <p:cNvSpPr txBox="1"/>
          <p:nvPr/>
        </p:nvSpPr>
        <p:spPr>
          <a:xfrm>
            <a:off x="6231500" y="460550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2" name="ZoneTexte 161"/>
          <p:cNvSpPr txBox="1"/>
          <p:nvPr/>
        </p:nvSpPr>
        <p:spPr>
          <a:xfrm>
            <a:off x="8158380" y="440902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7027521" y="46337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5" name="ZoneTexte 164"/>
          <p:cNvSpPr txBox="1"/>
          <p:nvPr/>
        </p:nvSpPr>
        <p:spPr>
          <a:xfrm>
            <a:off x="181342" y="943194"/>
            <a:ext cx="170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 on samples</a:t>
            </a:r>
            <a:endParaRPr lang="en-US" b="1" dirty="0"/>
          </a:p>
        </p:txBody>
      </p:sp>
      <p:sp>
        <p:nvSpPr>
          <p:cNvPr id="3" name="Ellipse 2"/>
          <p:cNvSpPr/>
          <p:nvPr/>
        </p:nvSpPr>
        <p:spPr>
          <a:xfrm>
            <a:off x="6931093" y="4303409"/>
            <a:ext cx="818439" cy="818439"/>
          </a:xfrm>
          <a:prstGeom prst="ellipse">
            <a:avLst/>
          </a:prstGeom>
          <a:solidFill>
            <a:schemeClr val="bg1">
              <a:lumMod val="65000"/>
              <a:alpha val="33000"/>
            </a:schemeClr>
          </a:solidFill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6213791" y="3555989"/>
            <a:ext cx="23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informative region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8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34955" y="3061859"/>
            <a:ext cx="567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to define the non-informative region?</a:t>
            </a:r>
            <a:endParaRPr lang="en-US" sz="24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1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67744" y="2086088"/>
            <a:ext cx="4410382" cy="237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Lee dataset: lung, N = 138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adenocarcinomas, n = 62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squamous carcinomas, n = </a:t>
            </a:r>
            <a:r>
              <a:rPr lang="en-US" sz="2000" b="1" dirty="0" smtClean="0"/>
              <a:t>76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GEO: GSE8894, PMID: 19010856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platform: </a:t>
            </a:r>
            <a:r>
              <a:rPr lang="en-US" sz="2000" dirty="0" err="1"/>
              <a:t>Affymetrix</a:t>
            </a:r>
            <a:r>
              <a:rPr lang="en-US" sz="2000" dirty="0"/>
              <a:t> U133 Plus </a:t>
            </a:r>
            <a:r>
              <a:rPr lang="en-US" sz="2000" dirty="0" smtClean="0"/>
              <a:t>2.0</a:t>
            </a:r>
            <a:endParaRPr lang="en-US" sz="2000" b="1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3095797" y="135648"/>
            <a:ext cx="297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Real Gene </a:t>
            </a:r>
            <a:r>
              <a:rPr lang="en-US" sz="2400" b="1" dirty="0" err="1" smtClean="0">
                <a:solidFill>
                  <a:srgbClr val="D9D9D9"/>
                </a:solidFill>
              </a:rPr>
              <a:t>exprs</a:t>
            </a:r>
            <a:r>
              <a:rPr lang="en-US" sz="2400" b="1" dirty="0" smtClean="0">
                <a:solidFill>
                  <a:srgbClr val="D9D9D9"/>
                </a:solidFill>
              </a:rPr>
              <a:t>. data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9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g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1038</Words>
  <Application>Microsoft Macintosh PowerPoint</Application>
  <PresentationFormat>Présentation à l'écran (4:3)</PresentationFormat>
  <Paragraphs>354</Paragraphs>
  <Slides>59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1" baseType="lpstr">
      <vt:lpstr>Sage</vt:lpstr>
      <vt:lpstr>Microsoft Equation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124</cp:revision>
  <dcterms:created xsi:type="dcterms:W3CDTF">2013-03-28T14:53:26Z</dcterms:created>
  <dcterms:modified xsi:type="dcterms:W3CDTF">2013-05-28T18:57:01Z</dcterms:modified>
</cp:coreProperties>
</file>